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72" r:id="rId4"/>
    <p:sldId id="278" r:id="rId5"/>
    <p:sldId id="279" r:id="rId6"/>
    <p:sldId id="273" r:id="rId7"/>
    <p:sldId id="281" r:id="rId8"/>
    <p:sldId id="274" r:id="rId9"/>
    <p:sldId id="280" r:id="rId10"/>
    <p:sldId id="282" r:id="rId11"/>
    <p:sldId id="283" r:id="rId12"/>
    <p:sldId id="284" r:id="rId13"/>
    <p:sldId id="285" r:id="rId14"/>
    <p:sldId id="286" r:id="rId15"/>
    <p:sldId id="288" r:id="rId16"/>
    <p:sldId id="275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9.5289482503679065E-2"/>
          <c:y val="5.2502990033012766E-2"/>
          <c:w val="0.88621080029801935"/>
          <c:h val="0.7581883637105527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Лист1!$G$22</c:f>
              <c:strCache>
                <c:ptCount val="1"/>
                <c:pt idx="0">
                  <c:v>tcool, 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Лист1!$F$23:$F$28</c:f>
              <c:numCache>
                <c:formatCode>General</c:formatCode>
                <c:ptCount val="6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4.5</c:v>
                </c:pt>
              </c:numCache>
            </c:numRef>
          </c:xVal>
          <c:yVal>
            <c:numRef>
              <c:f>Лист1!$G$23:$G$28</c:f>
              <c:numCache>
                <c:formatCode>General</c:formatCode>
                <c:ptCount val="6"/>
                <c:pt idx="0">
                  <c:v>15</c:v>
                </c:pt>
                <c:pt idx="1">
                  <c:v>45</c:v>
                </c:pt>
                <c:pt idx="2">
                  <c:v>120</c:v>
                </c:pt>
                <c:pt idx="3">
                  <c:v>300</c:v>
                </c:pt>
                <c:pt idx="4">
                  <c:v>600</c:v>
                </c:pt>
                <c:pt idx="5">
                  <c:v>3600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DBF-43ED-B57D-7128A9B436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0670784"/>
        <c:axId val="730671872"/>
      </c:scatterChart>
      <c:valAx>
        <c:axId val="730670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0671872"/>
        <c:crosses val="autoZero"/>
        <c:crossBetween val="midCat"/>
      </c:valAx>
      <c:valAx>
        <c:axId val="73067187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06707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Dependence </a:t>
            </a:r>
            <a:r>
              <a:rPr lang="en-US" dirty="0" smtClean="0"/>
              <a:t>of threshold </a:t>
            </a:r>
            <a:r>
              <a:rPr lang="en-US" dirty="0"/>
              <a:t>momentum spread on</a:t>
            </a:r>
            <a:r>
              <a:rPr lang="en-US" baseline="0" dirty="0"/>
              <a:t> proton  kinetic energy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Лист1!$F$4:$F$18</c:f>
              <c:numCache>
                <c:formatCode>General</c:formatCode>
                <c:ptCount val="15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5.5</c:v>
                </c:pt>
                <c:pt idx="4">
                  <c:v>5.8</c:v>
                </c:pt>
                <c:pt idx="5">
                  <c:v>5.9</c:v>
                </c:pt>
                <c:pt idx="6">
                  <c:v>5.95</c:v>
                </c:pt>
                <c:pt idx="7">
                  <c:v>5.9749999999999996</c:v>
                </c:pt>
                <c:pt idx="8">
                  <c:v>6.0250000000000004</c:v>
                </c:pt>
                <c:pt idx="9">
                  <c:v>6.05</c:v>
                </c:pt>
                <c:pt idx="10">
                  <c:v>6.1</c:v>
                </c:pt>
                <c:pt idx="11">
                  <c:v>6.2</c:v>
                </c:pt>
                <c:pt idx="12">
                  <c:v>6.5</c:v>
                </c:pt>
                <c:pt idx="13">
                  <c:v>7.5</c:v>
                </c:pt>
                <c:pt idx="14">
                  <c:v>12</c:v>
                </c:pt>
              </c:numCache>
            </c:numRef>
          </c:xVal>
          <c:yVal>
            <c:numRef>
              <c:f>Лист1!$G$4:$G$18</c:f>
              <c:numCache>
                <c:formatCode>0.00E+00</c:formatCode>
                <c:ptCount val="15"/>
                <c:pt idx="0">
                  <c:v>4.0000000000000002E-4</c:v>
                </c:pt>
                <c:pt idx="1">
                  <c:v>4.4200000000000001E-4</c:v>
                </c:pt>
                <c:pt idx="2">
                  <c:v>4.64E-4</c:v>
                </c:pt>
                <c:pt idx="3">
                  <c:v>7.6999999999999996E-4</c:v>
                </c:pt>
                <c:pt idx="4">
                  <c:v>1.23E-3</c:v>
                </c:pt>
                <c:pt idx="5">
                  <c:v>1.6999999999999999E-3</c:v>
                </c:pt>
                <c:pt idx="6">
                  <c:v>2.4599999999999999E-3</c:v>
                </c:pt>
                <c:pt idx="7">
                  <c:v>2.8E-3</c:v>
                </c:pt>
                <c:pt idx="8">
                  <c:v>3.3600000000000001E-3</c:v>
                </c:pt>
                <c:pt idx="9">
                  <c:v>3.3600000000000001E-3</c:v>
                </c:pt>
                <c:pt idx="10">
                  <c:v>1.6999999999999999E-3</c:v>
                </c:pt>
                <c:pt idx="11">
                  <c:v>1.0399999999999999E-3</c:v>
                </c:pt>
                <c:pt idx="12">
                  <c:v>6.4999999999999997E-4</c:v>
                </c:pt>
                <c:pt idx="13">
                  <c:v>3.5E-4</c:v>
                </c:pt>
                <c:pt idx="14">
                  <c:v>1.3999999999999999E-4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BF1-4AAC-A1D9-111696E4E8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349808"/>
        <c:axId val="1684349264"/>
      </c:scatterChart>
      <c:valAx>
        <c:axId val="1684349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4349264"/>
        <c:crosses val="autoZero"/>
        <c:crossBetween val="midCat"/>
      </c:valAx>
      <c:valAx>
        <c:axId val="168434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43498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2EE50-7E8D-46FE-9EFF-0A93CC690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8328777-4F2C-457C-8D29-553569D99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FECE3F-96EF-47C9-BC12-851422E1E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9519-098B-4F36-988E-27C6C9F506CA}" type="datetimeFigureOut">
              <a:rPr lang="ru-RU" smtClean="0"/>
              <a:t>03.06.2019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A67DAD-15C8-4AD1-AEB6-21E1491EA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17F6FF-694B-4DD2-8CA4-8F21F97D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C30D-282B-4957-9129-B309D9C8B8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1009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953A40-63B0-4F99-ACA8-A634890E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E0E549-626D-45AD-B998-C6AC6420D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01256F-D375-4444-ACDC-97511AB3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9519-098B-4F36-988E-27C6C9F506CA}" type="datetimeFigureOut">
              <a:rPr lang="ru-RU" smtClean="0"/>
              <a:t>03.06.2019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5DB46A-C959-447A-B234-D28B123E6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586F9C-51CF-4A25-AD18-59059ABA4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C30D-282B-4957-9129-B309D9C8B8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666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CD75A50-A889-4418-904C-C94CFABED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D4649D0-D0CF-4D14-B2F6-A0B5217CF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F83E1E-EE85-4CAC-B2C0-FCF2F91F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9519-098B-4F36-988E-27C6C9F506CA}" type="datetimeFigureOut">
              <a:rPr lang="ru-RU" smtClean="0"/>
              <a:t>03.06.2019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FB52C4-48B5-40F1-A293-B9BB8C6AE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AD0CC4-EAF1-4C9C-9D04-59CA60E3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C30D-282B-4957-9129-B309D9C8B8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584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EE1624-18BB-41F4-8A17-52274102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C69FB9-95D7-4D4E-BB78-15DCF7241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1E215A-5CA3-4403-8071-29BD73F0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9519-098B-4F36-988E-27C6C9F506CA}" type="datetimeFigureOut">
              <a:rPr lang="ru-RU" smtClean="0"/>
              <a:t>03.06.2019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AF08D2-C8F1-424D-B53C-22D00B2A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915D1A-AD96-437C-80B2-5AA7EED8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C30D-282B-4957-9129-B309D9C8B8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07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B285C-5BC7-4873-9DF4-252E33533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B7696B-DCE3-48B3-8615-FAB73B01C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DA528E-A549-47AF-8ED6-0414F9AE3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9519-098B-4F36-988E-27C6C9F506CA}" type="datetimeFigureOut">
              <a:rPr lang="ru-RU" smtClean="0"/>
              <a:t>03.06.2019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B3449D-2431-40D3-AA3F-29C3F96D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F6099-6B72-4E7D-84D0-32C920BB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C30D-282B-4957-9129-B309D9C8B8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29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6F77E-D50A-4D94-99B2-EAC234B9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24042E-5F27-4310-B586-2DA2A01F47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CE1485-D3C8-42A4-B97E-01739F7B7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38B258-9216-4BA0-B01B-6E7DD1E24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9519-098B-4F36-988E-27C6C9F506CA}" type="datetimeFigureOut">
              <a:rPr lang="ru-RU" smtClean="0"/>
              <a:t>03.06.2019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F2190B-6349-4F2E-BD44-0E95CC72F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F3C21D8-1700-4244-A988-EBF7D665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C30D-282B-4957-9129-B309D9C8B8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30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FF5AA7-C2B5-4DC3-A621-B9B7786E2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566AE4-CFE6-4004-95CF-3FE4B5A58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9A1884-4140-48B8-8A4A-BA0FCB9E2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53C39CA-1DC0-433E-992D-CEB180849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FAEE67C-5E7C-4981-B61C-13FDB1878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373F1D4-EE7C-41C5-A3F4-1E3E45F06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9519-098B-4F36-988E-27C6C9F506CA}" type="datetimeFigureOut">
              <a:rPr lang="ru-RU" smtClean="0"/>
              <a:t>03.06.2019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136AFCA-FEEC-48A2-B2CB-4F9AEF257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DFD3FB1-412A-43B1-AC45-D70FDE1BD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C30D-282B-4957-9129-B309D9C8B8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751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44B8C-D8B4-40E2-9E67-32A7A5B26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08B0AF-EB05-4691-BB41-FE64E47B4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9519-098B-4F36-988E-27C6C9F506CA}" type="datetimeFigureOut">
              <a:rPr lang="ru-RU" smtClean="0"/>
              <a:t>03.06.2019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4594C2-2D0C-4877-81B8-5D13EB280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C93E36-88CB-42F6-B400-DA0320A5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C30D-282B-4957-9129-B309D9C8B8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03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D81A4B8-144C-4612-847B-1711F503A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9519-098B-4F36-988E-27C6C9F506CA}" type="datetimeFigureOut">
              <a:rPr lang="ru-RU" smtClean="0"/>
              <a:t>03.06.2019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9B0CC51-57FA-466D-92BE-012B8628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CB3B85-AAEE-4B45-90DC-376A06E61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C30D-282B-4957-9129-B309D9C8B8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461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957918-ADE4-44C7-91D6-2D965AA94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5D6C52-6C02-442F-9D0D-8C9B6336C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390AE4-EEF4-4C48-B545-E6BC0205C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26ACB3-5514-413B-9ED3-235F7CDAE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9519-098B-4F36-988E-27C6C9F506CA}" type="datetimeFigureOut">
              <a:rPr lang="ru-RU" smtClean="0"/>
              <a:t>03.06.2019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3F727D-EA68-4442-A9CC-2A7F9F52C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82CC13-DA52-40B5-B17C-B915B824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C30D-282B-4957-9129-B309D9C8B8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6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FE5A7-B2B6-4BAE-A54F-2A5C558BD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F1450F-95B7-477C-8EFD-1EA2C25826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A579F4F-CA5D-4412-9AD0-1A095498B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15B107-802F-414A-9C7A-3ED728B0F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9519-098B-4F36-988E-27C6C9F506CA}" type="datetimeFigureOut">
              <a:rPr lang="ru-RU" smtClean="0"/>
              <a:t>03.06.2019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58A5D7-1A9B-409A-8F5B-E9CE4C9E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445C4C-34A9-48A9-B11A-CE779B2F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C30D-282B-4957-9129-B309D9C8B8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796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19266D-1C08-4336-952D-1106309E6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9924CD-B900-49EE-9C30-4ECDF17A1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42A4F0-54C3-4163-B1E9-EDDCCAF9C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19519-098B-4F36-988E-27C6C9F506CA}" type="datetimeFigureOut">
              <a:rPr lang="ru-RU" smtClean="0"/>
              <a:t>03.06.2019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3DED89-C7FA-417D-942E-9B7860929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0465C4-16E2-4599-BC40-F5E998467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0C30D-282B-4957-9129-B309D9C8B8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94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0D6995-CB75-4FE6-A06B-3302A1694ADB}"/>
              </a:ext>
            </a:extLst>
          </p:cNvPr>
          <p:cNvSpPr/>
          <p:nvPr/>
        </p:nvSpPr>
        <p:spPr>
          <a:xfrm>
            <a:off x="2522706" y="78205"/>
            <a:ext cx="6096000" cy="6704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FORMATION OF PROTON BEAMS IN NICA COLLIDER</a:t>
            </a:r>
            <a:endParaRPr lang="ru-RU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50A5BD1-B034-4A71-98FC-32C1A6E66478}"/>
              </a:ext>
            </a:extLst>
          </p:cNvPr>
          <p:cNvSpPr/>
          <p:nvPr/>
        </p:nvSpPr>
        <p:spPr>
          <a:xfrm>
            <a:off x="2631661" y="748645"/>
            <a:ext cx="576940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i="1" u="sng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E. </a:t>
            </a:r>
            <a:r>
              <a:rPr lang="en-US" b="1" i="1" u="sng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Syresin</a:t>
            </a:r>
            <a:r>
              <a:rPr lang="en-US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b="1" i="1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O.Kozlov</a:t>
            </a:r>
            <a:r>
              <a:rPr lang="en-US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 N. </a:t>
            </a:r>
            <a:r>
              <a:rPr lang="en-US" b="1" i="1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Mityanina</a:t>
            </a:r>
            <a:r>
              <a:rPr lang="en-US" b="1" i="1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I.Meshkov</a:t>
            </a:r>
            <a:r>
              <a:rPr lang="en-US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 </a:t>
            </a:r>
            <a:r>
              <a:rPr lang="en-US" b="1" i="1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Sidorin</a:t>
            </a:r>
            <a:endParaRPr lang="ru-RU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C30D-282B-4957-9129-B309D9C8B84F}" type="slidenum">
              <a:rPr lang="ru-RU" smtClean="0"/>
              <a:t>1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759327" y="1617441"/>
            <a:ext cx="6096000" cy="35803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Luminosity of colliding  protons beams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Proton injection from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Nuclotron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Collider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Cooling of proton beam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Storage of proton beams at low energy 2-2,5 GeV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Space charge effects and parameters of RF1 barriers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Acceleration by RF1 barriers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Longitudinal instability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Crossing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critical energy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Bunching of proton beams at energy of experiments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72394" y="1228745"/>
            <a:ext cx="246144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REPORT CONTENTS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653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9DDA01-F45C-49C1-9276-E09DEA51DDEE}"/>
              </a:ext>
            </a:extLst>
          </p:cNvPr>
          <p:cNvSpPr/>
          <p:nvPr/>
        </p:nvSpPr>
        <p:spPr>
          <a:xfrm>
            <a:off x="2911813" y="175482"/>
            <a:ext cx="6096000" cy="6704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FORMATION OF HIGH DENSITY COOLED PROTON BEAM AT LOW ENERGY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7A7FD77-0FA4-4999-8118-311F7AF6E7EA}"/>
              </a:ext>
            </a:extLst>
          </p:cNvPr>
          <p:cNvSpPr/>
          <p:nvPr/>
        </p:nvSpPr>
        <p:spPr>
          <a:xfrm>
            <a:off x="2042809" y="889696"/>
            <a:ext cx="8375513" cy="5252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Proton intensity in collider ring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N=2×10</a:t>
            </a:r>
            <a:r>
              <a:rPr lang="en-US" b="1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Kinetic proton energy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E=2 GeV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Laslet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tune shift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Q=0,05</a:t>
            </a:r>
            <a:endParaRPr lang="ru-RU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stack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occupied half of Collide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ring, has rms emittance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=r</a:t>
            </a:r>
            <a:r>
              <a:rPr lang="en-US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N/(2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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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)=4,8 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×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mm×mrad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acceleration up to  proton kinetic energy 12 GeV rms emittance is reduced to 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×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mm×mrad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electron cooling with time about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lang="en-US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cool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=100 s by one order shorter than storage ion time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b="1" baseline="-25000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inj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1600s 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permits to form dense proton beam with small emittance and large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betatron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tune shift of 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Q=0,05.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235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6BDD8AE-63F5-4F60-AF86-332B2380BD2A}"/>
              </a:ext>
            </a:extLst>
          </p:cNvPr>
          <p:cNvSpPr/>
          <p:nvPr/>
        </p:nvSpPr>
        <p:spPr>
          <a:xfrm>
            <a:off x="4353297" y="155060"/>
            <a:ext cx="323248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1625" indent="-301625" algn="ctr">
              <a:lnSpc>
                <a:spcPct val="90000"/>
              </a:lnSpc>
              <a:spcBef>
                <a:spcPts val="1335"/>
              </a:spcBef>
              <a:spcAft>
                <a:spcPts val="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RF1 BARRIER PARAMETRS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09BCD7-C82B-433C-8379-1D77A488DB84}"/>
              </a:ext>
            </a:extLst>
          </p:cNvPr>
          <p:cNvSpPr/>
          <p:nvPr/>
        </p:nvSpPr>
        <p:spPr>
          <a:xfrm>
            <a:off x="470170" y="710368"/>
            <a:ext cx="6096000" cy="242168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1625" indent="-301625">
              <a:lnSpc>
                <a:spcPct val="90000"/>
              </a:lnSpc>
              <a:spcBef>
                <a:spcPts val="1335"/>
              </a:spcBef>
              <a:spcAft>
                <a:spcPts val="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Maximal voltage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–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 kV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1625" indent="-301625">
              <a:lnSpc>
                <a:spcPct val="90000"/>
              </a:lnSpc>
              <a:spcBef>
                <a:spcPts val="1335"/>
              </a:spcBef>
              <a:spcAft>
                <a:spcPts val="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Four rectangular barriers  per turn with phase length- </a:t>
            </a:r>
            <a:r>
              <a:rPr lang="el-GR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/12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1625" indent="-301625">
              <a:lnSpc>
                <a:spcPct val="90000"/>
              </a:lnSpc>
              <a:spcBef>
                <a:spcPts val="1335"/>
              </a:spcBef>
              <a:spcAft>
                <a:spcPts val="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Stack phase zone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– </a:t>
            </a:r>
            <a:r>
              <a:rPr lang="el-GR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(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Nuclotron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perimeter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251.5 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1625" indent="-301625">
              <a:lnSpc>
                <a:spcPct val="90000"/>
              </a:lnSpc>
              <a:spcBef>
                <a:spcPts val="1335"/>
              </a:spcBef>
              <a:spcAft>
                <a:spcPts val="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Kicker fronts –  2 x 200 ns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=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0.54</a:t>
            </a:r>
            <a:r>
              <a:rPr lang="el-GR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1625" indent="-301625">
              <a:lnSpc>
                <a:spcPct val="90000"/>
              </a:lnSpc>
              <a:spcBef>
                <a:spcPts val="1335"/>
              </a:spcBef>
              <a:spcAft>
                <a:spcPts val="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Kicker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plato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-200 ns=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0.27 </a:t>
            </a:r>
            <a:r>
              <a:rPr lang="el-GR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1625" indent="-301625">
              <a:lnSpc>
                <a:spcPct val="90000"/>
              </a:lnSpc>
              <a:spcBef>
                <a:spcPts val="1335"/>
              </a:spcBef>
              <a:spcAft>
                <a:spcPts val="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Injection  zone = kicker frons + kicker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plato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0.54 </a:t>
            </a:r>
            <a:r>
              <a:rPr lang="el-GR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=204  m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4" name="Полотно 453">
            <a:extLst>
              <a:ext uri="{FF2B5EF4-FFF2-40B4-BE49-F238E27FC236}">
                <a16:creationId xmlns:a16="http://schemas.microsoft.com/office/drawing/2014/main" id="{8131E9A2-FFE8-413B-A8E9-FB7FF19CABCB}"/>
              </a:ext>
            </a:extLst>
          </p:cNvPr>
          <p:cNvGrpSpPr/>
          <p:nvPr/>
        </p:nvGrpSpPr>
        <p:grpSpPr>
          <a:xfrm>
            <a:off x="6493279" y="710368"/>
            <a:ext cx="4730750" cy="3041650"/>
            <a:chOff x="0" y="0"/>
            <a:chExt cx="5486400" cy="3479800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C0CA3733-7057-4A89-A869-973C8AC5CD91}"/>
                </a:ext>
              </a:extLst>
            </p:cNvPr>
            <p:cNvSpPr/>
            <p:nvPr/>
          </p:nvSpPr>
          <p:spPr>
            <a:xfrm>
              <a:off x="0" y="0"/>
              <a:ext cx="5486400" cy="3479800"/>
            </a:xfrm>
            <a:prstGeom prst="rect">
              <a:avLst/>
            </a:prstGeom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98BC3FC3-19F9-44A4-ABFD-33F567E1F4D4}"/>
                </a:ext>
              </a:extLst>
            </p:cNvPr>
            <p:cNvCxnSpPr/>
            <p:nvPr/>
          </p:nvCxnSpPr>
          <p:spPr>
            <a:xfrm>
              <a:off x="561975" y="656835"/>
              <a:ext cx="4533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A393DDB-F5BF-47CF-A055-14D06DECD13E}"/>
                </a:ext>
              </a:extLst>
            </p:cNvPr>
            <p:cNvCxnSpPr/>
            <p:nvPr/>
          </p:nvCxnSpPr>
          <p:spPr>
            <a:xfrm>
              <a:off x="513375" y="1817665"/>
              <a:ext cx="4533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6C8CAC92-3762-4CB9-9CD9-CFBBCD4B8887}"/>
                </a:ext>
              </a:extLst>
            </p:cNvPr>
            <p:cNvCxnSpPr/>
            <p:nvPr/>
          </p:nvCxnSpPr>
          <p:spPr>
            <a:xfrm>
              <a:off x="513375" y="3017815"/>
              <a:ext cx="4533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70EDDB9C-C538-4523-93CB-0C7F85E9D60D}"/>
                </a:ext>
              </a:extLst>
            </p:cNvPr>
            <p:cNvCxnSpPr/>
            <p:nvPr/>
          </p:nvCxnSpPr>
          <p:spPr>
            <a:xfrm>
              <a:off x="1828800" y="656575"/>
              <a:ext cx="0" cy="2600975"/>
            </a:xfrm>
            <a:prstGeom prst="line">
              <a:avLst/>
            </a:prstGeom>
            <a:ln w="254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E7F715D-562A-40ED-83A2-368A01746B73}"/>
                </a:ext>
              </a:extLst>
            </p:cNvPr>
            <p:cNvCxnSpPr/>
            <p:nvPr/>
          </p:nvCxnSpPr>
          <p:spPr>
            <a:xfrm>
              <a:off x="3066075" y="656587"/>
              <a:ext cx="0" cy="2600325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EAA36F35-C1C5-48B7-AD31-E260F5B9AAD5}"/>
                </a:ext>
              </a:extLst>
            </p:cNvPr>
            <p:cNvCxnSpPr/>
            <p:nvPr/>
          </p:nvCxnSpPr>
          <p:spPr>
            <a:xfrm>
              <a:off x="4209075" y="656558"/>
              <a:ext cx="0" cy="2600325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77D99918-43AC-4B71-88B0-2C3BA1B711AF}"/>
                </a:ext>
              </a:extLst>
            </p:cNvPr>
            <p:cNvCxnSpPr/>
            <p:nvPr/>
          </p:nvCxnSpPr>
          <p:spPr>
            <a:xfrm>
              <a:off x="694350" y="656587"/>
              <a:ext cx="0" cy="2600325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Поле 426">
              <a:extLst>
                <a:ext uri="{FF2B5EF4-FFF2-40B4-BE49-F238E27FC236}">
                  <a16:creationId xmlns:a16="http://schemas.microsoft.com/office/drawing/2014/main" id="{7A8415CC-0E58-4042-A520-09944C081713}"/>
                </a:ext>
              </a:extLst>
            </p:cNvPr>
            <p:cNvSpPr txBox="1"/>
            <p:nvPr/>
          </p:nvSpPr>
          <p:spPr>
            <a:xfrm>
              <a:off x="1685926" y="171450"/>
              <a:ext cx="304800" cy="34273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600" b="1" kern="120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0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4" name="Поле 388">
              <a:extLst>
                <a:ext uri="{FF2B5EF4-FFF2-40B4-BE49-F238E27FC236}">
                  <a16:creationId xmlns:a16="http://schemas.microsoft.com/office/drawing/2014/main" id="{FEAD504B-4FCC-44C0-BCC9-43CA8512FCC7}"/>
                </a:ext>
              </a:extLst>
            </p:cNvPr>
            <p:cNvSpPr txBox="1"/>
            <p:nvPr/>
          </p:nvSpPr>
          <p:spPr>
            <a:xfrm>
              <a:off x="331205" y="93143"/>
              <a:ext cx="713400" cy="378586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600" b="1" kern="120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-π/2</a:t>
              </a:r>
              <a:endPara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Поле 388">
              <a:extLst>
                <a:ext uri="{FF2B5EF4-FFF2-40B4-BE49-F238E27FC236}">
                  <a16:creationId xmlns:a16="http://schemas.microsoft.com/office/drawing/2014/main" id="{7DFB62E7-8957-4C5E-88D3-BA0C04AA2266}"/>
                </a:ext>
              </a:extLst>
            </p:cNvPr>
            <p:cNvSpPr txBox="1"/>
            <p:nvPr/>
          </p:nvSpPr>
          <p:spPr>
            <a:xfrm>
              <a:off x="2846998" y="159627"/>
              <a:ext cx="617514" cy="365974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600" b="1" kern="120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π/2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Поле 388">
              <a:extLst>
                <a:ext uri="{FF2B5EF4-FFF2-40B4-BE49-F238E27FC236}">
                  <a16:creationId xmlns:a16="http://schemas.microsoft.com/office/drawing/2014/main" id="{7A54158C-4CEF-4DBF-BB52-C4B159C6B168}"/>
                </a:ext>
              </a:extLst>
            </p:cNvPr>
            <p:cNvSpPr txBox="1"/>
            <p:nvPr/>
          </p:nvSpPr>
          <p:spPr>
            <a:xfrm>
              <a:off x="3970949" y="152819"/>
              <a:ext cx="629626" cy="34226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600" b="1" kern="120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π+Δ</a:t>
              </a:r>
              <a:endPara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83906F36-52D6-4B1B-88E0-0721951AFC15}"/>
                </a:ext>
              </a:extLst>
            </p:cNvPr>
            <p:cNvSpPr/>
            <p:nvPr/>
          </p:nvSpPr>
          <p:spPr>
            <a:xfrm>
              <a:off x="694350" y="419100"/>
              <a:ext cx="134325" cy="23760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B0E73D64-EAF5-4517-8CC8-7C0B8A69597F}"/>
                </a:ext>
              </a:extLst>
            </p:cNvPr>
            <p:cNvSpPr/>
            <p:nvPr/>
          </p:nvSpPr>
          <p:spPr>
            <a:xfrm>
              <a:off x="2932090" y="656734"/>
              <a:ext cx="133985" cy="23749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9" name="Скругленный прямоугольник 21">
              <a:extLst>
                <a:ext uri="{FF2B5EF4-FFF2-40B4-BE49-F238E27FC236}">
                  <a16:creationId xmlns:a16="http://schemas.microsoft.com/office/drawing/2014/main" id="{AE86020E-C733-49AD-8AA7-48CA7E02B42E}"/>
                </a:ext>
              </a:extLst>
            </p:cNvPr>
            <p:cNvSpPr/>
            <p:nvPr/>
          </p:nvSpPr>
          <p:spPr>
            <a:xfrm>
              <a:off x="781050" y="580907"/>
              <a:ext cx="2219325" cy="171450"/>
            </a:xfrm>
            <a:prstGeom prst="roundRect">
              <a:avLst/>
            </a:prstGeom>
            <a:solidFill>
              <a:schemeClr val="accent6">
                <a:lumMod val="7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DD68272-2E5F-4386-8771-64596DE4A583}"/>
                </a:ext>
              </a:extLst>
            </p:cNvPr>
            <p:cNvSpPr/>
            <p:nvPr/>
          </p:nvSpPr>
          <p:spPr>
            <a:xfrm>
              <a:off x="3864564" y="419038"/>
              <a:ext cx="133985" cy="23685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CB4C7632-842D-47F7-BE5F-ABF1C9C7246D}"/>
                </a:ext>
              </a:extLst>
            </p:cNvPr>
            <p:cNvSpPr/>
            <p:nvPr/>
          </p:nvSpPr>
          <p:spPr>
            <a:xfrm>
              <a:off x="4418965" y="665432"/>
              <a:ext cx="133985" cy="23685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2" name="Скругленный прямоугольник 24">
              <a:extLst>
                <a:ext uri="{FF2B5EF4-FFF2-40B4-BE49-F238E27FC236}">
                  <a16:creationId xmlns:a16="http://schemas.microsoft.com/office/drawing/2014/main" id="{BCB01746-7482-47AE-8746-13B2960A6EFE}"/>
                </a:ext>
              </a:extLst>
            </p:cNvPr>
            <p:cNvSpPr/>
            <p:nvPr/>
          </p:nvSpPr>
          <p:spPr>
            <a:xfrm>
              <a:off x="3864564" y="580789"/>
              <a:ext cx="621711" cy="170422"/>
            </a:xfrm>
            <a:prstGeom prst="roundRect">
              <a:avLst/>
            </a:prstGeom>
            <a:solidFill>
              <a:schemeClr val="accent6">
                <a:lumMod val="7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3" name="Стрелка влево 25">
              <a:extLst>
                <a:ext uri="{FF2B5EF4-FFF2-40B4-BE49-F238E27FC236}">
                  <a16:creationId xmlns:a16="http://schemas.microsoft.com/office/drawing/2014/main" id="{911028AC-FF3A-41FA-979F-6EE3592B677A}"/>
                </a:ext>
              </a:extLst>
            </p:cNvPr>
            <p:cNvSpPr/>
            <p:nvPr/>
          </p:nvSpPr>
          <p:spPr>
            <a:xfrm flipV="1">
              <a:off x="4065224" y="815095"/>
              <a:ext cx="278176" cy="105883"/>
            </a:xfrm>
            <a:prstGeom prst="leftArrow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24" name="Стрелка влево 26">
              <a:extLst>
                <a:ext uri="{FF2B5EF4-FFF2-40B4-BE49-F238E27FC236}">
                  <a16:creationId xmlns:a16="http://schemas.microsoft.com/office/drawing/2014/main" id="{A6B94746-E684-4672-AB44-7FAA1AA6359A}"/>
                </a:ext>
              </a:extLst>
            </p:cNvPr>
            <p:cNvSpPr/>
            <p:nvPr/>
          </p:nvSpPr>
          <p:spPr>
            <a:xfrm flipV="1">
              <a:off x="2653960" y="767173"/>
              <a:ext cx="278130" cy="105410"/>
            </a:xfrm>
            <a:prstGeom prst="lef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41D47EFB-C774-47B4-9E4E-F11CE15A3216}"/>
                </a:ext>
              </a:extLst>
            </p:cNvPr>
            <p:cNvSpPr/>
            <p:nvPr/>
          </p:nvSpPr>
          <p:spPr>
            <a:xfrm>
              <a:off x="2600326" y="1817123"/>
              <a:ext cx="77424" cy="23611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49C61B37-4B29-4648-8ACB-B0ECE4A21196}"/>
                </a:ext>
              </a:extLst>
            </p:cNvPr>
            <p:cNvSpPr/>
            <p:nvPr/>
          </p:nvSpPr>
          <p:spPr>
            <a:xfrm>
              <a:off x="694350" y="1579949"/>
              <a:ext cx="133985" cy="23749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1B43BF66-BF70-48F2-BC0A-B7499120D788}"/>
                </a:ext>
              </a:extLst>
            </p:cNvPr>
            <p:cNvSpPr/>
            <p:nvPr/>
          </p:nvSpPr>
          <p:spPr>
            <a:xfrm>
              <a:off x="2677750" y="1579389"/>
              <a:ext cx="53340" cy="237489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F65B52CC-4509-45D2-937D-FF98338D8435}"/>
                </a:ext>
              </a:extLst>
            </p:cNvPr>
            <p:cNvSpPr/>
            <p:nvPr/>
          </p:nvSpPr>
          <p:spPr>
            <a:xfrm>
              <a:off x="2932090" y="1817375"/>
              <a:ext cx="133985" cy="23622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9" name="Скругленный прямоугольник 32">
              <a:extLst>
                <a:ext uri="{FF2B5EF4-FFF2-40B4-BE49-F238E27FC236}">
                  <a16:creationId xmlns:a16="http://schemas.microsoft.com/office/drawing/2014/main" id="{BB19C33D-77F1-421F-BEC7-CAF35F718096}"/>
                </a:ext>
              </a:extLst>
            </p:cNvPr>
            <p:cNvSpPr/>
            <p:nvPr/>
          </p:nvSpPr>
          <p:spPr>
            <a:xfrm>
              <a:off x="2653960" y="1731354"/>
              <a:ext cx="346416" cy="192391"/>
            </a:xfrm>
            <a:prstGeom prst="roundRect">
              <a:avLst/>
            </a:prstGeom>
            <a:solidFill>
              <a:schemeClr val="accent6">
                <a:lumMod val="7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kern="12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0" name="Скругленный прямоугольник 33">
              <a:extLst>
                <a:ext uri="{FF2B5EF4-FFF2-40B4-BE49-F238E27FC236}">
                  <a16:creationId xmlns:a16="http://schemas.microsoft.com/office/drawing/2014/main" id="{276125E2-32A4-4123-9E98-077F9BD3BA1E}"/>
                </a:ext>
              </a:extLst>
            </p:cNvPr>
            <p:cNvSpPr/>
            <p:nvPr/>
          </p:nvSpPr>
          <p:spPr>
            <a:xfrm>
              <a:off x="781050" y="1752035"/>
              <a:ext cx="1819276" cy="170815"/>
            </a:xfrm>
            <a:prstGeom prst="roundRect">
              <a:avLst/>
            </a:prstGeom>
            <a:solidFill>
              <a:schemeClr val="accent6">
                <a:lumMod val="7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95781CDE-A1AD-4040-9A18-7471303C4BEC}"/>
                </a:ext>
              </a:extLst>
            </p:cNvPr>
            <p:cNvCxnSpPr/>
            <p:nvPr/>
          </p:nvCxnSpPr>
          <p:spPr>
            <a:xfrm>
              <a:off x="2600326" y="494980"/>
              <a:ext cx="0" cy="1342463"/>
            </a:xfrm>
            <a:prstGeom prst="line">
              <a:avLst/>
            </a:prstGeom>
            <a:ln>
              <a:solidFill>
                <a:schemeClr val="tx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9BFED80A-41AB-4094-AC2A-1BF6B698F131}"/>
                </a:ext>
              </a:extLst>
            </p:cNvPr>
            <p:cNvSpPr/>
            <p:nvPr/>
          </p:nvSpPr>
          <p:spPr>
            <a:xfrm>
              <a:off x="694690" y="2779879"/>
              <a:ext cx="133985" cy="23749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BD3581FA-51BA-47BC-B682-1D54BDC883DE}"/>
                </a:ext>
              </a:extLst>
            </p:cNvPr>
            <p:cNvSpPr/>
            <p:nvPr/>
          </p:nvSpPr>
          <p:spPr>
            <a:xfrm>
              <a:off x="2932090" y="3019575"/>
              <a:ext cx="133985" cy="23749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4" name="Скругленный прямоугольник 38">
              <a:extLst>
                <a:ext uri="{FF2B5EF4-FFF2-40B4-BE49-F238E27FC236}">
                  <a16:creationId xmlns:a16="http://schemas.microsoft.com/office/drawing/2014/main" id="{303F3058-504E-4246-B334-81C06FF11F50}"/>
                </a:ext>
              </a:extLst>
            </p:cNvPr>
            <p:cNvSpPr/>
            <p:nvPr/>
          </p:nvSpPr>
          <p:spPr>
            <a:xfrm>
              <a:off x="781050" y="2932725"/>
              <a:ext cx="2219325" cy="170815"/>
            </a:xfrm>
            <a:prstGeom prst="roundRect">
              <a:avLst/>
            </a:prstGeom>
            <a:solidFill>
              <a:schemeClr val="accent6">
                <a:lumMod val="7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5" name="Стрелка вправо 39">
              <a:extLst>
                <a:ext uri="{FF2B5EF4-FFF2-40B4-BE49-F238E27FC236}">
                  <a16:creationId xmlns:a16="http://schemas.microsoft.com/office/drawing/2014/main" id="{7248D2A4-3D71-4B60-8E27-758D834026A7}"/>
                </a:ext>
              </a:extLst>
            </p:cNvPr>
            <p:cNvSpPr/>
            <p:nvPr/>
          </p:nvSpPr>
          <p:spPr>
            <a:xfrm>
              <a:off x="2419349" y="1579101"/>
              <a:ext cx="234611" cy="100788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36" name="Стрелка вправо 40">
              <a:extLst>
                <a:ext uri="{FF2B5EF4-FFF2-40B4-BE49-F238E27FC236}">
                  <a16:creationId xmlns:a16="http://schemas.microsoft.com/office/drawing/2014/main" id="{F6A5663D-F2B9-470E-877D-264515AA2BAA}"/>
                </a:ext>
              </a:extLst>
            </p:cNvPr>
            <p:cNvSpPr/>
            <p:nvPr/>
          </p:nvSpPr>
          <p:spPr>
            <a:xfrm>
              <a:off x="2352675" y="1972175"/>
              <a:ext cx="219075" cy="108788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7" name="Стрелка влево 41">
              <a:extLst>
                <a:ext uri="{FF2B5EF4-FFF2-40B4-BE49-F238E27FC236}">
                  <a16:creationId xmlns:a16="http://schemas.microsoft.com/office/drawing/2014/main" id="{AB942FED-B4E8-4712-B2C2-A054D022BEF0}"/>
                </a:ext>
              </a:extLst>
            </p:cNvPr>
            <p:cNvSpPr/>
            <p:nvPr/>
          </p:nvSpPr>
          <p:spPr>
            <a:xfrm>
              <a:off x="2731090" y="1578549"/>
              <a:ext cx="201000" cy="101636"/>
            </a:xfrm>
            <a:prstGeom prst="leftArrow">
              <a:avLst/>
            </a:prstGeom>
            <a:solidFill>
              <a:schemeClr val="tx1">
                <a:lumMod val="75000"/>
                <a:lumOff val="25000"/>
              </a:schemeClr>
            </a:solidFill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38" name="Стрелка влево 42">
              <a:extLst>
                <a:ext uri="{FF2B5EF4-FFF2-40B4-BE49-F238E27FC236}">
                  <a16:creationId xmlns:a16="http://schemas.microsoft.com/office/drawing/2014/main" id="{00BDDB76-382E-4271-AFDE-73AF4997EDBE}"/>
                </a:ext>
              </a:extLst>
            </p:cNvPr>
            <p:cNvSpPr/>
            <p:nvPr/>
          </p:nvSpPr>
          <p:spPr>
            <a:xfrm>
              <a:off x="2677750" y="1979047"/>
              <a:ext cx="200660" cy="101600"/>
            </a:xfrm>
            <a:prstGeom prst="leftArrow">
              <a:avLst/>
            </a:prstGeom>
            <a:solidFill>
              <a:schemeClr val="tx1">
                <a:lumMod val="75000"/>
                <a:lumOff val="25000"/>
              </a:schemeClr>
            </a:solidFill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9" name="Полотно 477">
            <a:extLst>
              <a:ext uri="{FF2B5EF4-FFF2-40B4-BE49-F238E27FC236}">
                <a16:creationId xmlns:a16="http://schemas.microsoft.com/office/drawing/2014/main" id="{3D5FAF82-6205-49F9-8392-50523104E4FF}"/>
              </a:ext>
            </a:extLst>
          </p:cNvPr>
          <p:cNvGrpSpPr/>
          <p:nvPr/>
        </p:nvGrpSpPr>
        <p:grpSpPr>
          <a:xfrm>
            <a:off x="478935" y="2859976"/>
            <a:ext cx="5753100" cy="2546350"/>
            <a:chOff x="-777547" y="146050"/>
            <a:chExt cx="5753109" cy="2546350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A6AB888-CD87-401B-A0EF-CF20E83DF1A0}"/>
                </a:ext>
              </a:extLst>
            </p:cNvPr>
            <p:cNvSpPr/>
            <p:nvPr/>
          </p:nvSpPr>
          <p:spPr>
            <a:xfrm>
              <a:off x="-777547" y="146050"/>
              <a:ext cx="5486400" cy="2546350"/>
            </a:xfrm>
            <a:prstGeom prst="rect">
              <a:avLst/>
            </a:prstGeom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B86A0F22-9206-402C-AF64-401D66D8AC1C}"/>
                </a:ext>
              </a:extLst>
            </p:cNvPr>
            <p:cNvSpPr/>
            <p:nvPr/>
          </p:nvSpPr>
          <p:spPr>
            <a:xfrm>
              <a:off x="725390" y="955268"/>
              <a:ext cx="1180036" cy="11289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D15BEB8A-3262-4DF6-A4F7-96CDE7374FF2}"/>
                </a:ext>
              </a:extLst>
            </p:cNvPr>
            <p:cNvSpPr/>
            <p:nvPr/>
          </p:nvSpPr>
          <p:spPr>
            <a:xfrm>
              <a:off x="2508214" y="796907"/>
              <a:ext cx="2467348" cy="12975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8F4665D0-0390-410A-834E-B81DB1FDD4E3}"/>
                </a:ext>
              </a:extLst>
            </p:cNvPr>
            <p:cNvSpPr/>
            <p:nvPr/>
          </p:nvSpPr>
          <p:spPr>
            <a:xfrm rot="885548">
              <a:off x="3039486" y="1951401"/>
              <a:ext cx="163468" cy="868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3393C81-2A6D-4A97-A2CF-DCDA83E9B7E5}"/>
                </a:ext>
              </a:extLst>
            </p:cNvPr>
            <p:cNvSpPr/>
            <p:nvPr/>
          </p:nvSpPr>
          <p:spPr>
            <a:xfrm rot="20358083">
              <a:off x="2989608" y="849545"/>
              <a:ext cx="163195" cy="863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5" name="Полилиния 76">
              <a:extLst>
                <a:ext uri="{FF2B5EF4-FFF2-40B4-BE49-F238E27FC236}">
                  <a16:creationId xmlns:a16="http://schemas.microsoft.com/office/drawing/2014/main" id="{AA3EAA48-A486-4666-BC7C-EF38D34F81EC}"/>
                </a:ext>
              </a:extLst>
            </p:cNvPr>
            <p:cNvSpPr/>
            <p:nvPr/>
          </p:nvSpPr>
          <p:spPr>
            <a:xfrm>
              <a:off x="1772608" y="1062543"/>
              <a:ext cx="991025" cy="812233"/>
            </a:xfrm>
            <a:custGeom>
              <a:avLst/>
              <a:gdLst>
                <a:gd name="connsiteX0" fmla="*/ 0 w 955267"/>
                <a:gd name="connsiteY0" fmla="*/ 812233 h 812233"/>
                <a:gd name="connsiteX1" fmla="*/ 439321 w 955267"/>
                <a:gd name="connsiteY1" fmla="*/ 296286 h 812233"/>
                <a:gd name="connsiteX2" fmla="*/ 888859 w 955267"/>
                <a:gd name="connsiteY2" fmla="*/ 25542 h 812233"/>
                <a:gd name="connsiteX3" fmla="*/ 934834 w 955267"/>
                <a:gd name="connsiteY3" fmla="*/ 10217 h 812233"/>
                <a:gd name="connsiteX4" fmla="*/ 955267 w 955267"/>
                <a:gd name="connsiteY4" fmla="*/ 0 h 8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267" h="812233">
                  <a:moveTo>
                    <a:pt x="0" y="812233"/>
                  </a:moveTo>
                  <a:cubicBezTo>
                    <a:pt x="145589" y="619817"/>
                    <a:pt x="291178" y="427401"/>
                    <a:pt x="439321" y="296286"/>
                  </a:cubicBezTo>
                  <a:cubicBezTo>
                    <a:pt x="587464" y="165171"/>
                    <a:pt x="806274" y="73220"/>
                    <a:pt x="888859" y="25542"/>
                  </a:cubicBezTo>
                  <a:cubicBezTo>
                    <a:pt x="971444" y="-22136"/>
                    <a:pt x="923766" y="14474"/>
                    <a:pt x="934834" y="10217"/>
                  </a:cubicBezTo>
                  <a:cubicBezTo>
                    <a:pt x="945902" y="5960"/>
                    <a:pt x="950584" y="2980"/>
                    <a:pt x="955267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46" name="Полилиния 77">
              <a:extLst>
                <a:ext uri="{FF2B5EF4-FFF2-40B4-BE49-F238E27FC236}">
                  <a16:creationId xmlns:a16="http://schemas.microsoft.com/office/drawing/2014/main" id="{9D87CF62-5163-4798-AB68-F5DEA8D17349}"/>
                </a:ext>
              </a:extLst>
            </p:cNvPr>
            <p:cNvSpPr/>
            <p:nvPr/>
          </p:nvSpPr>
          <p:spPr>
            <a:xfrm>
              <a:off x="1936076" y="1634026"/>
              <a:ext cx="757934" cy="157645"/>
            </a:xfrm>
            <a:custGeom>
              <a:avLst/>
              <a:gdLst>
                <a:gd name="connsiteX0" fmla="*/ 0 w 757934"/>
                <a:gd name="connsiteY0" fmla="*/ 36415 h 157645"/>
                <a:gd name="connsiteX1" fmla="*/ 224769 w 757934"/>
                <a:gd name="connsiteY1" fmla="*/ 5764 h 157645"/>
                <a:gd name="connsiteX2" fmla="*/ 684523 w 757934"/>
                <a:gd name="connsiteY2" fmla="*/ 138582 h 157645"/>
                <a:gd name="connsiteX3" fmla="*/ 750932 w 757934"/>
                <a:gd name="connsiteY3" fmla="*/ 153907 h 157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934" h="157645">
                  <a:moveTo>
                    <a:pt x="0" y="36415"/>
                  </a:moveTo>
                  <a:cubicBezTo>
                    <a:pt x="55341" y="12575"/>
                    <a:pt x="110682" y="-11264"/>
                    <a:pt x="224769" y="5764"/>
                  </a:cubicBezTo>
                  <a:cubicBezTo>
                    <a:pt x="338856" y="22792"/>
                    <a:pt x="596829" y="113892"/>
                    <a:pt x="684523" y="138582"/>
                  </a:cubicBezTo>
                  <a:cubicBezTo>
                    <a:pt x="772217" y="163272"/>
                    <a:pt x="761574" y="158589"/>
                    <a:pt x="750932" y="153907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6CF75A2F-AAA8-4D4D-8CB3-AD585A381254}"/>
                </a:ext>
              </a:extLst>
            </p:cNvPr>
            <p:cNvCxnSpPr/>
            <p:nvPr/>
          </p:nvCxnSpPr>
          <p:spPr>
            <a:xfrm>
              <a:off x="2211929" y="1695982"/>
              <a:ext cx="296285" cy="9568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8BE02BE0-9676-4DB0-B6BD-A6FF24D369BD}"/>
                </a:ext>
              </a:extLst>
            </p:cNvPr>
            <p:cNvCxnSpPr/>
            <p:nvPr/>
          </p:nvCxnSpPr>
          <p:spPr>
            <a:xfrm flipV="1">
              <a:off x="2119978" y="1180036"/>
              <a:ext cx="219660" cy="178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Поле 52">
              <a:extLst>
                <a:ext uri="{FF2B5EF4-FFF2-40B4-BE49-F238E27FC236}">
                  <a16:creationId xmlns:a16="http://schemas.microsoft.com/office/drawing/2014/main" id="{9FA59AD7-C98F-48B4-A3FA-7C690D2D200B}"/>
                </a:ext>
              </a:extLst>
            </p:cNvPr>
            <p:cNvSpPr txBox="1"/>
            <p:nvPr/>
          </p:nvSpPr>
          <p:spPr>
            <a:xfrm>
              <a:off x="2763633" y="469971"/>
              <a:ext cx="540833" cy="2860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200" b="1" kern="1200">
                  <a:solidFill>
                    <a:srgbClr val="365F9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Rf1</a:t>
              </a:r>
              <a:r>
                <a:rPr lang="ru-RU" sz="1200" b="1" kern="1200" baseline="-25000">
                  <a:solidFill>
                    <a:srgbClr val="365F9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0" name="Поле 24">
              <a:extLst>
                <a:ext uri="{FF2B5EF4-FFF2-40B4-BE49-F238E27FC236}">
                  <a16:creationId xmlns:a16="http://schemas.microsoft.com/office/drawing/2014/main" id="{B27AE34E-39C7-432F-9C0D-C6202AD70991}"/>
                </a:ext>
              </a:extLst>
            </p:cNvPr>
            <p:cNvSpPr txBox="1"/>
            <p:nvPr/>
          </p:nvSpPr>
          <p:spPr>
            <a:xfrm>
              <a:off x="2856791" y="2136509"/>
              <a:ext cx="662883" cy="3206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200" b="1" kern="120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Rf1</a:t>
              </a:r>
              <a:r>
                <a:rPr lang="ru-RU" sz="1200" b="1" kern="1200" baseline="-2500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49801ACE-5DB3-4BF9-AC60-8199F1A76F11}"/>
                </a:ext>
              </a:extLst>
            </p:cNvPr>
            <p:cNvCxnSpPr/>
            <p:nvPr/>
          </p:nvCxnSpPr>
          <p:spPr>
            <a:xfrm flipH="1">
              <a:off x="3162800" y="1445672"/>
              <a:ext cx="550992" cy="48802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759E41DE-0A5C-4042-A75D-45DDE91633C6}"/>
                </a:ext>
              </a:extLst>
            </p:cNvPr>
            <p:cNvCxnSpPr/>
            <p:nvPr/>
          </p:nvCxnSpPr>
          <p:spPr>
            <a:xfrm flipH="1" flipV="1">
              <a:off x="3087052" y="961960"/>
              <a:ext cx="611418" cy="483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Полилиния 84">
              <a:extLst>
                <a:ext uri="{FF2B5EF4-FFF2-40B4-BE49-F238E27FC236}">
                  <a16:creationId xmlns:a16="http://schemas.microsoft.com/office/drawing/2014/main" id="{D16B3F92-51B8-4039-A7CD-B2E7B82DD17F}"/>
                </a:ext>
              </a:extLst>
            </p:cNvPr>
            <p:cNvSpPr/>
            <p:nvPr/>
          </p:nvSpPr>
          <p:spPr>
            <a:xfrm>
              <a:off x="3407290" y="1434799"/>
              <a:ext cx="112383" cy="199227"/>
            </a:xfrm>
            <a:custGeom>
              <a:avLst/>
              <a:gdLst>
                <a:gd name="connsiteX0" fmla="*/ 75109 w 89479"/>
                <a:gd name="connsiteY0" fmla="*/ 373317 h 373317"/>
                <a:gd name="connsiteX1" fmla="*/ 18917 w 89479"/>
                <a:gd name="connsiteY1" fmla="*/ 291583 h 373317"/>
                <a:gd name="connsiteX2" fmla="*/ 3592 w 89479"/>
                <a:gd name="connsiteY2" fmla="*/ 179198 h 373317"/>
                <a:gd name="connsiteX3" fmla="*/ 80217 w 89479"/>
                <a:gd name="connsiteY3" fmla="*/ 15730 h 373317"/>
                <a:gd name="connsiteX4" fmla="*/ 85326 w 89479"/>
                <a:gd name="connsiteY4" fmla="*/ 15730 h 37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79" h="373317">
                  <a:moveTo>
                    <a:pt x="75109" y="373317"/>
                  </a:moveTo>
                  <a:cubicBezTo>
                    <a:pt x="52972" y="348626"/>
                    <a:pt x="30836" y="323936"/>
                    <a:pt x="18917" y="291583"/>
                  </a:cubicBezTo>
                  <a:cubicBezTo>
                    <a:pt x="6997" y="259230"/>
                    <a:pt x="-6625" y="225173"/>
                    <a:pt x="3592" y="179198"/>
                  </a:cubicBezTo>
                  <a:cubicBezTo>
                    <a:pt x="13809" y="133223"/>
                    <a:pt x="66595" y="42975"/>
                    <a:pt x="80217" y="15730"/>
                  </a:cubicBezTo>
                  <a:cubicBezTo>
                    <a:pt x="93839" y="-11515"/>
                    <a:pt x="89582" y="2107"/>
                    <a:pt x="85326" y="15730"/>
                  </a:cubicBezTo>
                </a:path>
              </a:pathLst>
            </a:custGeom>
            <a:noFill/>
            <a:ln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54" name="Полилиния 85">
              <a:extLst>
                <a:ext uri="{FF2B5EF4-FFF2-40B4-BE49-F238E27FC236}">
                  <a16:creationId xmlns:a16="http://schemas.microsoft.com/office/drawing/2014/main" id="{2ACBE103-22A9-47FA-AFBB-1C296158E833}"/>
                </a:ext>
              </a:extLst>
            </p:cNvPr>
            <p:cNvSpPr/>
            <p:nvPr/>
          </p:nvSpPr>
          <p:spPr>
            <a:xfrm>
              <a:off x="2584722" y="858208"/>
              <a:ext cx="1078789" cy="1164711"/>
            </a:xfrm>
            <a:custGeom>
              <a:avLst/>
              <a:gdLst>
                <a:gd name="connsiteX0" fmla="*/ 1215912 w 1215912"/>
                <a:gd name="connsiteY0" fmla="*/ 1216384 h 1217483"/>
                <a:gd name="connsiteX1" fmla="*/ 853217 w 1215912"/>
                <a:gd name="connsiteY1" fmla="*/ 1190843 h 1217483"/>
                <a:gd name="connsiteX2" fmla="*/ 342379 w 1215912"/>
                <a:gd name="connsiteY2" fmla="*/ 1037591 h 1217483"/>
                <a:gd name="connsiteX3" fmla="*/ 102285 w 1215912"/>
                <a:gd name="connsiteY3" fmla="*/ 858798 h 1217483"/>
                <a:gd name="connsiteX4" fmla="*/ 118 w 1215912"/>
                <a:gd name="connsiteY4" fmla="*/ 628921 h 1217483"/>
                <a:gd name="connsiteX5" fmla="*/ 86960 w 1215912"/>
                <a:gd name="connsiteY5" fmla="*/ 388827 h 1217483"/>
                <a:gd name="connsiteX6" fmla="*/ 301512 w 1215912"/>
                <a:gd name="connsiteY6" fmla="*/ 215142 h 1217483"/>
                <a:gd name="connsiteX7" fmla="*/ 756158 w 1215912"/>
                <a:gd name="connsiteY7" fmla="*/ 41457 h 1217483"/>
                <a:gd name="connsiteX8" fmla="*/ 1169937 w 1215912"/>
                <a:gd name="connsiteY8" fmla="*/ 590 h 1217483"/>
                <a:gd name="connsiteX9" fmla="*/ 1180153 w 1215912"/>
                <a:gd name="connsiteY9" fmla="*/ 21024 h 1217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5912" h="1217483">
                  <a:moveTo>
                    <a:pt x="1215912" y="1216384"/>
                  </a:moveTo>
                  <a:cubicBezTo>
                    <a:pt x="1107359" y="1218513"/>
                    <a:pt x="998806" y="1220642"/>
                    <a:pt x="853217" y="1190843"/>
                  </a:cubicBezTo>
                  <a:cubicBezTo>
                    <a:pt x="707628" y="1161044"/>
                    <a:pt x="467534" y="1092932"/>
                    <a:pt x="342379" y="1037591"/>
                  </a:cubicBezTo>
                  <a:cubicBezTo>
                    <a:pt x="217224" y="982250"/>
                    <a:pt x="159328" y="926910"/>
                    <a:pt x="102285" y="858798"/>
                  </a:cubicBezTo>
                  <a:cubicBezTo>
                    <a:pt x="45242" y="790686"/>
                    <a:pt x="2672" y="707249"/>
                    <a:pt x="118" y="628921"/>
                  </a:cubicBezTo>
                  <a:cubicBezTo>
                    <a:pt x="-2436" y="550592"/>
                    <a:pt x="36728" y="457790"/>
                    <a:pt x="86960" y="388827"/>
                  </a:cubicBezTo>
                  <a:cubicBezTo>
                    <a:pt x="137192" y="319864"/>
                    <a:pt x="189979" y="273037"/>
                    <a:pt x="301512" y="215142"/>
                  </a:cubicBezTo>
                  <a:cubicBezTo>
                    <a:pt x="413045" y="157247"/>
                    <a:pt x="611421" y="77216"/>
                    <a:pt x="756158" y="41457"/>
                  </a:cubicBezTo>
                  <a:cubicBezTo>
                    <a:pt x="900895" y="5698"/>
                    <a:pt x="1099271" y="3996"/>
                    <a:pt x="1169937" y="590"/>
                  </a:cubicBezTo>
                  <a:cubicBezTo>
                    <a:pt x="1240603" y="-2816"/>
                    <a:pt x="1210378" y="9104"/>
                    <a:pt x="1180153" y="21024"/>
                  </a:cubicBezTo>
                </a:path>
              </a:pathLst>
            </a:custGeom>
            <a:noFill/>
            <a:ln w="31750"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55" name="Полилиния 86">
              <a:extLst>
                <a:ext uri="{FF2B5EF4-FFF2-40B4-BE49-F238E27FC236}">
                  <a16:creationId xmlns:a16="http://schemas.microsoft.com/office/drawing/2014/main" id="{AADDC15C-4EBA-47B0-ABE1-C4D8263BF664}"/>
                </a:ext>
              </a:extLst>
            </p:cNvPr>
            <p:cNvSpPr/>
            <p:nvPr/>
          </p:nvSpPr>
          <p:spPr>
            <a:xfrm>
              <a:off x="2448121" y="766897"/>
              <a:ext cx="1215390" cy="1369612"/>
            </a:xfrm>
            <a:custGeom>
              <a:avLst/>
              <a:gdLst>
                <a:gd name="connsiteX0" fmla="*/ 1215912 w 1215912"/>
                <a:gd name="connsiteY0" fmla="*/ 1216384 h 1217483"/>
                <a:gd name="connsiteX1" fmla="*/ 853217 w 1215912"/>
                <a:gd name="connsiteY1" fmla="*/ 1190843 h 1217483"/>
                <a:gd name="connsiteX2" fmla="*/ 342379 w 1215912"/>
                <a:gd name="connsiteY2" fmla="*/ 1037591 h 1217483"/>
                <a:gd name="connsiteX3" fmla="*/ 102285 w 1215912"/>
                <a:gd name="connsiteY3" fmla="*/ 858798 h 1217483"/>
                <a:gd name="connsiteX4" fmla="*/ 118 w 1215912"/>
                <a:gd name="connsiteY4" fmla="*/ 628921 h 1217483"/>
                <a:gd name="connsiteX5" fmla="*/ 86960 w 1215912"/>
                <a:gd name="connsiteY5" fmla="*/ 388827 h 1217483"/>
                <a:gd name="connsiteX6" fmla="*/ 301512 w 1215912"/>
                <a:gd name="connsiteY6" fmla="*/ 215142 h 1217483"/>
                <a:gd name="connsiteX7" fmla="*/ 756158 w 1215912"/>
                <a:gd name="connsiteY7" fmla="*/ 41457 h 1217483"/>
                <a:gd name="connsiteX8" fmla="*/ 1169937 w 1215912"/>
                <a:gd name="connsiteY8" fmla="*/ 590 h 1217483"/>
                <a:gd name="connsiteX9" fmla="*/ 1180153 w 1215912"/>
                <a:gd name="connsiteY9" fmla="*/ 21024 h 1217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5912" h="1217483">
                  <a:moveTo>
                    <a:pt x="1215912" y="1216384"/>
                  </a:moveTo>
                  <a:cubicBezTo>
                    <a:pt x="1107359" y="1218513"/>
                    <a:pt x="998806" y="1220642"/>
                    <a:pt x="853217" y="1190843"/>
                  </a:cubicBezTo>
                  <a:cubicBezTo>
                    <a:pt x="707628" y="1161044"/>
                    <a:pt x="467534" y="1092932"/>
                    <a:pt x="342379" y="1037591"/>
                  </a:cubicBezTo>
                  <a:cubicBezTo>
                    <a:pt x="217224" y="982250"/>
                    <a:pt x="159328" y="926910"/>
                    <a:pt x="102285" y="858798"/>
                  </a:cubicBezTo>
                  <a:cubicBezTo>
                    <a:pt x="45242" y="790686"/>
                    <a:pt x="2672" y="707249"/>
                    <a:pt x="118" y="628921"/>
                  </a:cubicBezTo>
                  <a:cubicBezTo>
                    <a:pt x="-2436" y="550592"/>
                    <a:pt x="36728" y="457790"/>
                    <a:pt x="86960" y="388827"/>
                  </a:cubicBezTo>
                  <a:cubicBezTo>
                    <a:pt x="137192" y="319864"/>
                    <a:pt x="189979" y="273037"/>
                    <a:pt x="301512" y="215142"/>
                  </a:cubicBezTo>
                  <a:cubicBezTo>
                    <a:pt x="413045" y="157247"/>
                    <a:pt x="611421" y="77216"/>
                    <a:pt x="756158" y="41457"/>
                  </a:cubicBezTo>
                  <a:cubicBezTo>
                    <a:pt x="900895" y="5698"/>
                    <a:pt x="1099271" y="3996"/>
                    <a:pt x="1169937" y="590"/>
                  </a:cubicBezTo>
                  <a:cubicBezTo>
                    <a:pt x="1240603" y="-2816"/>
                    <a:pt x="1210378" y="9104"/>
                    <a:pt x="1180153" y="21024"/>
                  </a:cubicBezTo>
                </a:path>
              </a:pathLst>
            </a:custGeom>
            <a:noFill/>
            <a:ln w="31750">
              <a:solidFill>
                <a:srgbClr val="C00000"/>
              </a:solidFill>
              <a:headEnd type="triangle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6" name="Поле 464">
              <a:extLst>
                <a:ext uri="{FF2B5EF4-FFF2-40B4-BE49-F238E27FC236}">
                  <a16:creationId xmlns:a16="http://schemas.microsoft.com/office/drawing/2014/main" id="{2CD6D216-C824-4BAA-94DF-9610F11F89AC}"/>
                </a:ext>
              </a:extLst>
            </p:cNvPr>
            <p:cNvSpPr txBox="1"/>
            <p:nvPr/>
          </p:nvSpPr>
          <p:spPr>
            <a:xfrm>
              <a:off x="3154756" y="1363805"/>
              <a:ext cx="229221" cy="2503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ϕ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7" name="4-конечная звезда 88">
              <a:extLst>
                <a:ext uri="{FF2B5EF4-FFF2-40B4-BE49-F238E27FC236}">
                  <a16:creationId xmlns:a16="http://schemas.microsoft.com/office/drawing/2014/main" id="{F7239BBD-F783-439B-A8CD-37C3431780AE}"/>
                </a:ext>
              </a:extLst>
            </p:cNvPr>
            <p:cNvSpPr/>
            <p:nvPr/>
          </p:nvSpPr>
          <p:spPr>
            <a:xfrm>
              <a:off x="3663511" y="2022919"/>
              <a:ext cx="86843" cy="127710"/>
            </a:xfrm>
            <a:prstGeom prst="star4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58" name="4-конечная звезда 89">
              <a:extLst>
                <a:ext uri="{FF2B5EF4-FFF2-40B4-BE49-F238E27FC236}">
                  <a16:creationId xmlns:a16="http://schemas.microsoft.com/office/drawing/2014/main" id="{3378656C-47EC-4F48-BD75-501CAE927E68}"/>
                </a:ext>
              </a:extLst>
            </p:cNvPr>
            <p:cNvSpPr/>
            <p:nvPr/>
          </p:nvSpPr>
          <p:spPr>
            <a:xfrm>
              <a:off x="3627432" y="730573"/>
              <a:ext cx="86360" cy="127635"/>
            </a:xfrm>
            <a:prstGeom prst="star4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9" name="Поле 469">
              <a:extLst>
                <a:ext uri="{FF2B5EF4-FFF2-40B4-BE49-F238E27FC236}">
                  <a16:creationId xmlns:a16="http://schemas.microsoft.com/office/drawing/2014/main" id="{4422E930-43A2-44E2-A6D4-A08366BC1DC4}"/>
                </a:ext>
              </a:extLst>
            </p:cNvPr>
            <p:cNvSpPr txBox="1"/>
            <p:nvPr/>
          </p:nvSpPr>
          <p:spPr>
            <a:xfrm>
              <a:off x="812232" y="1384371"/>
              <a:ext cx="929725" cy="3116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b="1" kern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Nuclotron</a:t>
              </a:r>
              <a:endPara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E94120A3-3F63-439C-91DA-934931B5231B}"/>
                </a:ext>
              </a:extLst>
            </p:cNvPr>
            <p:cNvSpPr/>
            <p:nvPr/>
          </p:nvSpPr>
          <p:spPr>
            <a:xfrm rot="18451235">
              <a:off x="1768471" y="1747096"/>
              <a:ext cx="163468" cy="7014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AE8DA8A3-5E49-4F6E-8968-0E716EFB3589}"/>
                </a:ext>
              </a:extLst>
            </p:cNvPr>
            <p:cNvSpPr/>
            <p:nvPr/>
          </p:nvSpPr>
          <p:spPr>
            <a:xfrm rot="19102890">
              <a:off x="2705691" y="1021118"/>
              <a:ext cx="133541" cy="8593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62" name="Прямоугольник 61">
              <a:extLst>
                <a:ext uri="{FF2B5EF4-FFF2-40B4-BE49-F238E27FC236}">
                  <a16:creationId xmlns:a16="http://schemas.microsoft.com/office/drawing/2014/main" id="{B30A6E2F-FC2D-4D91-B31F-3AAF294EB106}"/>
                </a:ext>
              </a:extLst>
            </p:cNvPr>
            <p:cNvSpPr/>
            <p:nvPr/>
          </p:nvSpPr>
          <p:spPr>
            <a:xfrm rot="2177915">
              <a:off x="2661466" y="1763474"/>
              <a:ext cx="127710" cy="868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63" name="Поле 473">
              <a:extLst>
                <a:ext uri="{FF2B5EF4-FFF2-40B4-BE49-F238E27FC236}">
                  <a16:creationId xmlns:a16="http://schemas.microsoft.com/office/drawing/2014/main" id="{DE98798C-55E3-47D5-B834-9EE26E1290FD}"/>
                </a:ext>
              </a:extLst>
            </p:cNvPr>
            <p:cNvSpPr txBox="1"/>
            <p:nvPr/>
          </p:nvSpPr>
          <p:spPr>
            <a:xfrm>
              <a:off x="1655115" y="1932011"/>
              <a:ext cx="423995" cy="29125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b="1" kern="1200">
                  <a:solidFill>
                    <a:srgbClr val="00B05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ВМ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4" name="Поле 46">
              <a:extLst>
                <a:ext uri="{FF2B5EF4-FFF2-40B4-BE49-F238E27FC236}">
                  <a16:creationId xmlns:a16="http://schemas.microsoft.com/office/drawing/2014/main" id="{0AE2707B-BB1D-4891-9788-F27535028082}"/>
                </a:ext>
              </a:extLst>
            </p:cNvPr>
            <p:cNvSpPr txBox="1"/>
            <p:nvPr/>
          </p:nvSpPr>
          <p:spPr>
            <a:xfrm>
              <a:off x="2412362" y="771713"/>
              <a:ext cx="509631" cy="29083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b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kick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5" name="Поле 46">
              <a:extLst>
                <a:ext uri="{FF2B5EF4-FFF2-40B4-BE49-F238E27FC236}">
                  <a16:creationId xmlns:a16="http://schemas.microsoft.com/office/drawing/2014/main" id="{9D162EE7-2C94-4F61-B2C0-D8EE0BD6AFD9}"/>
                </a:ext>
              </a:extLst>
            </p:cNvPr>
            <p:cNvSpPr txBox="1"/>
            <p:nvPr/>
          </p:nvSpPr>
          <p:spPr>
            <a:xfrm>
              <a:off x="2373908" y="1868357"/>
              <a:ext cx="489198" cy="29083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100" b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kik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499AC362-F167-41EE-9C9C-C7A1D7962E74}"/>
              </a:ext>
            </a:extLst>
          </p:cNvPr>
          <p:cNvSpPr/>
          <p:nvPr/>
        </p:nvSpPr>
        <p:spPr>
          <a:xfrm>
            <a:off x="1992909" y="5088520"/>
            <a:ext cx="4191908" cy="1496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Synchronization of  stack formation in two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Collider rings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permits to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avoid parasitic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stack collisions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7" name="Прямоугольник 66"/>
          <p:cNvSpPr/>
          <p:nvPr/>
        </p:nvSpPr>
        <p:spPr>
          <a:xfrm>
            <a:off x="7176150" y="4190626"/>
            <a:ext cx="4301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At acceleration stack occupies half of ring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2519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62F8116-FB10-4A74-A8D4-AC6B3DBCE2C2}"/>
              </a:ext>
            </a:extLst>
          </p:cNvPr>
          <p:cNvSpPr/>
          <p:nvPr/>
        </p:nvSpPr>
        <p:spPr>
          <a:xfrm>
            <a:off x="2785353" y="117116"/>
            <a:ext cx="6096000" cy="6704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PROTON STACK SPACE CHARGE EFFECTS AT RF1 BARRIER BUCKET STOREGE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A8666CB-59FA-4299-A6BC-89C351C8395D}"/>
              </a:ext>
            </a:extLst>
          </p:cNvPr>
          <p:cNvSpPr/>
          <p:nvPr/>
        </p:nvSpPr>
        <p:spPr>
          <a:xfrm>
            <a:off x="820366" y="1359896"/>
            <a:ext cx="6096000" cy="43522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RF1 voltage at heavy ion operation U=5 kV,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Phase width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/12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Current of  Au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79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ions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I=0,4 A,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=5.2×10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Z=79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b="1" baseline="-25000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/W</a:t>
            </a:r>
            <a:r>
              <a:rPr lang="en-US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=1,2I/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</a:t>
            </a:r>
            <a:r>
              <a:rPr lang="en-US" b="1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Space charge effects of Au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79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ions gives a reduction of  5,5% of RF1 barrier bucket capacity 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Current of protons 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I=1.87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A, N</a:t>
            </a:r>
            <a:r>
              <a:rPr lang="en-US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=2×10</a:t>
            </a:r>
            <a:r>
              <a:rPr lang="en-US" b="1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Space charge effects of protons by 4.5 times larger than Au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79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ions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Space charge effects of Au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79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gives a reduction of  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26%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RF1 barrier bucket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capacity V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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13%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reduction of maximal proton momentum spread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1AF713-49BF-44CE-B914-5B63719638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63690" y="1276984"/>
            <a:ext cx="4597049" cy="2857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E7DB2FA-F14C-4807-9388-C5A1509D8773}"/>
              </a:ext>
            </a:extLst>
          </p:cNvPr>
          <p:cNvSpPr/>
          <p:nvPr/>
        </p:nvSpPr>
        <p:spPr>
          <a:xfrm>
            <a:off x="7059482" y="4406893"/>
            <a:ext cx="4805464" cy="206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RF barrier bucket and space charge potential distribution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Exiting RF1 system can be used for storage of proton beam with current 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1,87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at proton energy of 2 GeV.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483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E874DEC-F2B8-43B0-8F8F-5590A5498377}"/>
              </a:ext>
            </a:extLst>
          </p:cNvPr>
          <p:cNvSpPr/>
          <p:nvPr/>
        </p:nvSpPr>
        <p:spPr>
          <a:xfrm>
            <a:off x="3323446" y="92060"/>
            <a:ext cx="5545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INDUCTION ACCELERATION BY RF1 BARRIERS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D0A1A0C-54BE-447A-8220-39AA7D04B4B7}"/>
              </a:ext>
            </a:extLst>
          </p:cNvPr>
          <p:cNvSpPr/>
          <p:nvPr/>
        </p:nvSpPr>
        <p:spPr>
          <a:xfrm>
            <a:off x="-72133" y="768866"/>
            <a:ext cx="6096000" cy="33596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Induction acceleration of stack ions fulfilled half of ring by RF1 voltage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U=300 V.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Required time for  proton acceleration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lang="en-US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=T</a:t>
            </a:r>
            <a:r>
              <a:rPr lang="en-US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</a:t>
            </a:r>
            <a:r>
              <a:rPr lang="en-US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</a:t>
            </a:r>
            <a:r>
              <a:rPr lang="en-US" b="1" baseline="-250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inj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mc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=50 s.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Amplitude of RF barriers is reduced at proton acceleration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p/p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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(V</a:t>
            </a:r>
            <a:r>
              <a:rPr lang="en-US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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1/2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Momentum spread and beam emittance at proton acceleration are reduced as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p/p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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1/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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1/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BFCD6BE-2A1D-4CFC-90EF-9EDD1A56EB3D}"/>
              </a:ext>
            </a:extLst>
          </p:cNvPr>
          <p:cNvSpPr/>
          <p:nvPr/>
        </p:nvSpPr>
        <p:spPr>
          <a:xfrm>
            <a:off x="6127805" y="506850"/>
            <a:ext cx="6096000" cy="64424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 proton energy close to critical energy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b="1" baseline="-25000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=6 GeV, the   RF barriers switch off. Protons pass through the critical energy without RF barriers. When proton energy becomes larger  critical energy RF1 barriers 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turn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 again with opposite polarities.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 energy close to critical momentum compaction factor is equal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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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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3×10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-4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at 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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=0.05.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accelerate protons to this energy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required time is of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0.25 s.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Quadrupole power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supply that creates current difference between F and D lenses  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will be used for fast variation of dispersion to provide a jump of critical gamma on a value 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</a:t>
            </a:r>
            <a:r>
              <a:rPr lang="en-US" b="1" baseline="-250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=-0.1 during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b="1" baseline="-250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jump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</a:t>
            </a:r>
            <a:r>
              <a:rPr lang="en-US" b="1" baseline="-250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</a:t>
            </a:r>
            <a:r>
              <a:rPr lang="en-US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=1.8Q,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Q 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0.05 at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</a:t>
            </a:r>
            <a:r>
              <a:rPr lang="en-US" b="1" baseline="-250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=0.1,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 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=1/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</a:t>
            </a:r>
            <a:r>
              <a:rPr lang="en-US" b="1" baseline="-25000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</a:t>
            </a:r>
            <a:r>
              <a:rPr lang="en-US" b="1" baseline="30000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</a:t>
            </a:r>
            <a:r>
              <a:rPr lang="en-US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b="1" baseline="-25000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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ds/C,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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==-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Kl/G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</a:t>
            </a:r>
            <a:r>
              <a:rPr lang="en-US" b="1" baseline="-25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1" baseline="30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</a:t>
            </a:r>
            <a:r>
              <a:rPr lang="en-US" b="1" baseline="-25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="1" baseline="30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=5.8×10</a:t>
            </a:r>
            <a:r>
              <a:rPr lang="en-US" b="1" baseline="30000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-4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K=0.095m</a:t>
            </a:r>
            <a:r>
              <a:rPr lang="en-US" b="1" baseline="30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Q=β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Kl/4π=0.071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produced by 24 lenses at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I=75 A. Maximum available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=5kA/s, provides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baseline="-25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jump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=15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</a:t>
            </a:r>
            <a:r>
              <a:rPr lang="en-US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=2.3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mGn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V=11.5 V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36066" y="5490657"/>
            <a:ext cx="6096000" cy="9814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spreading of stack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b="1" baseline="-250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=0.85 µs  at transition  through 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</a:t>
            </a:r>
            <a:r>
              <a:rPr lang="en-US" b="1" baseline="-250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</a:t>
            </a:r>
            <a:r>
              <a:rPr lang="en-US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out RF1 barriers is equal to  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</a:t>
            </a:r>
            <a:r>
              <a:rPr lang="en-US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jump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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p/p)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2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ns at 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p/p=2×10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-4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55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6437555-3FCA-4DB0-B567-A02F3B762790}"/>
              </a:ext>
            </a:extLst>
          </p:cNvPr>
          <p:cNvSpPr/>
          <p:nvPr/>
        </p:nvSpPr>
        <p:spPr>
          <a:xfrm>
            <a:off x="4291660" y="121772"/>
            <a:ext cx="3608680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LONGITUDINAL INSTABILITY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720B49C-AE50-4701-88BA-499C356762F0}"/>
              </a:ext>
            </a:extLst>
          </p:cNvPr>
          <p:cNvSpPr/>
          <p:nvPr/>
        </p:nvSpPr>
        <p:spPr>
          <a:xfrm>
            <a:off x="577913" y="495849"/>
            <a:ext cx="6096000" cy="25617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Threshold  current  of longitudinal instability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I=4mc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β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</a:t>
            </a:r>
            <a:r>
              <a:rPr lang="en-US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p-th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eZ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 energy 2 GeV,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I=1,87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rms momentum spread of coasting beam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p-</a:t>
            </a:r>
            <a:r>
              <a:rPr lang="en-US" b="1" baseline="-250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=4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-4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  transition to critical energy  threshold of momentum spread is increased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p-</a:t>
            </a:r>
            <a:r>
              <a:rPr lang="en-US" b="1" baseline="-250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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1/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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1/2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29C7E25-8C99-40C9-AF52-A1529A3D5BD2}"/>
              </a:ext>
            </a:extLst>
          </p:cNvPr>
          <p:cNvSpPr/>
          <p:nvPr/>
        </p:nvSpPr>
        <p:spPr>
          <a:xfrm>
            <a:off x="6777788" y="1487817"/>
            <a:ext cx="5366085" cy="4157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 proton acceleration during time τ total relative  momentum variation  is about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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p/p)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=(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p/p)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+(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mc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τ/T</a:t>
            </a:r>
            <a:r>
              <a:rPr lang="en-US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τ corresponds to development  of longitudinal instability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τ=T</a:t>
            </a:r>
            <a:r>
              <a:rPr lang="en-US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rev(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p/p)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β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4mc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eIZ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p-</a:t>
            </a:r>
            <a:r>
              <a:rPr lang="en-US" b="1" baseline="-250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mc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τ/T</a:t>
            </a:r>
            <a:r>
              <a:rPr lang="en-US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p/p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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1/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τ=190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 E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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 GeV, 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p/p=1.8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-4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mc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τ/T</a:t>
            </a:r>
            <a:r>
              <a:rPr lang="en-US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=5.7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-3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Proton stack is stable at realization of jump of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</a:t>
            </a:r>
            <a:r>
              <a:rPr lang="en-US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Диаграмма 5"/>
          <p:cNvGraphicFramePr>
            <a:graphicFrameLocks/>
          </p:cNvGraphicFramePr>
          <p:nvPr>
            <p:extLst/>
          </p:nvPr>
        </p:nvGraphicFramePr>
        <p:xfrm>
          <a:off x="842211" y="305757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9588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7614449-2787-488E-94D4-7B93B6C98B11}"/>
              </a:ext>
            </a:extLst>
          </p:cNvPr>
          <p:cNvSpPr/>
          <p:nvPr/>
        </p:nvSpPr>
        <p:spPr>
          <a:xfrm>
            <a:off x="4360612" y="0"/>
            <a:ext cx="3615156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BUNCHING OF PROTON BEAM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C1B7ED-C604-4CD1-AF3B-0F536B2473ED}"/>
              </a:ext>
            </a:extLst>
          </p:cNvPr>
          <p:cNvSpPr/>
          <p:nvPr/>
        </p:nvSpPr>
        <p:spPr>
          <a:xfrm>
            <a:off x="32084" y="275270"/>
            <a:ext cx="12127832" cy="6669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acceleration from 3 GeV up to  proton kinetic energy 12 GeV rms emittance  from 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4.8 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×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mm×mrad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reduces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</a:t>
            </a:r>
            <a:r>
              <a:rPr lang="ru-RU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1.1 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×</a:t>
            </a:r>
            <a:r>
              <a:rPr lang="en-US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mm×mrad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Reduction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US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Laslett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tune shift at acceleration up to 12 GeV  by 18 times 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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/(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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1/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At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formation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full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coasting beam at energy 12 GeV 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further</a:t>
            </a: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times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reduction</a:t>
            </a: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US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Laslett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tune shift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After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acceleration  up to energy 12 GeV  threshold momentum spread of coasting beam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corresponds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p-</a:t>
            </a:r>
            <a:r>
              <a:rPr lang="en-US" b="1" baseline="-250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=1.4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-4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impedance,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defined by proton beam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space-charge.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RF2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RF3 provide bunching  up to rms bunch length of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60cm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b="1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Rms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momentum spread after bunching is increased up to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p/p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b="1" baseline="-250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p-th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×C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/(N2(3)</a:t>
            </a:r>
            <a:r>
              <a:rPr lang="en-US" b="1" baseline="30000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1/2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= 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1,5×10</a:t>
            </a:r>
            <a:r>
              <a:rPr lang="en-US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-3</a:t>
            </a:r>
            <a:endParaRPr lang="en-US" sz="1100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Longitudinal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normalized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rms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emittance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bunched beam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required of  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</a:t>
            </a:r>
            <a:r>
              <a:rPr lang="en-US" b="1" baseline="-25000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ru-RU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b="1" baseline="-25000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0.26</a:t>
            </a:r>
            <a:r>
              <a:rPr lang="en-US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</a:p>
          <a:p>
            <a:pPr marL="449580"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is by 30 times less then longitudinal emittance of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00 times injected </a:t>
            </a:r>
            <a:r>
              <a:rPr lang="en-US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Nuclotron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beam in Collider at storage</a:t>
            </a:r>
          </a:p>
          <a:p>
            <a:pPr marL="449580"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Cooling is obligatory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!!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Again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increase of </a:t>
            </a:r>
            <a:r>
              <a:rPr lang="en-US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Laslett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tune shift by 15 times at beam bunching  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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C/(N(2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1/2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 to level of 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 = 0,021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8.Luminosity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proton-proton colliding beams is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L=10</a:t>
            </a:r>
            <a:r>
              <a:rPr lang="en-US" b="1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32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cm</a:t>
            </a:r>
            <a:r>
              <a:rPr lang="en-US" b="1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-2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b="1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-1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C30D-282B-4957-9129-B309D9C8B84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871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7614449-2787-488E-94D4-7B93B6C98B11}"/>
              </a:ext>
            </a:extLst>
          </p:cNvPr>
          <p:cNvSpPr/>
          <p:nvPr/>
        </p:nvSpPr>
        <p:spPr>
          <a:xfrm>
            <a:off x="3983210" y="1240590"/>
            <a:ext cx="3845925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THANKS FOR YOUR ATTENTION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52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6" name="Picture 9" descr="NICA_header_bl-wh.t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"/>
            <a:ext cx="9144000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lang="en-US" sz="3600" b="1">
                <a:solidFill>
                  <a:srgbClr val="0000CC"/>
                </a:solidFill>
                <a:ea typeface="+mj-ea"/>
                <a:cs typeface="+mj-cs"/>
              </a:rPr>
              <a:t> </a:t>
            </a:r>
            <a:r>
              <a:rPr lang="en-US" sz="3600" b="1">
                <a:solidFill>
                  <a:srgbClr val="0000CC"/>
                </a:solidFill>
                <a:latin typeface="Comic Sans MS" pitchFamily="66" charset="0"/>
                <a:ea typeface="+mj-ea"/>
                <a:cs typeface="+mj-cs"/>
              </a:rPr>
              <a:t>beam1=beam2</a:t>
            </a:r>
            <a:r>
              <a:rPr lang="en-US" sz="3600" b="1">
                <a:solidFill>
                  <a:srgbClr val="0000CC"/>
                </a:solidFill>
                <a:ea typeface="+mj-ea"/>
                <a:cs typeface="+mj-cs"/>
              </a:rPr>
              <a:t> (</a:t>
            </a:r>
            <a:r>
              <a:rPr lang="en-US" sz="3600" b="1">
                <a:solidFill>
                  <a:srgbClr val="0000CC"/>
                </a:solidFill>
                <a:latin typeface="Comic Sans MS" pitchFamily="66" charset="0"/>
                <a:ea typeface="+mj-ea"/>
                <a:cs typeface="+mj-cs"/>
              </a:rPr>
              <a:t>pp)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>
                <a:solidFill>
                  <a:srgbClr val="0000CC"/>
                </a:solidFill>
                <a:latin typeface="Comic Sans MS" pitchFamily="66" charset="0"/>
                <a:ea typeface="+mj-ea"/>
                <a:cs typeface="+mj-cs"/>
              </a:rPr>
              <a:t>Optics</a:t>
            </a:r>
            <a:endParaRPr lang="ru-RU" sz="3600" b="1" dirty="0">
              <a:solidFill>
                <a:srgbClr val="0000CC"/>
              </a:solidFill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584" y="1196752"/>
            <a:ext cx="76328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</a:p>
          <a:p>
            <a:r>
              <a:rPr lang="ru-RU" dirty="0"/>
              <a:t>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379DF-C391-43B0-B124-C50AA8C8FCB0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524000" y="5007427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itchFamily="66" charset="0"/>
              </a:rPr>
              <a:t>For equal beams (pp): E</a:t>
            </a:r>
            <a:r>
              <a:rPr lang="en-US" sz="2400" baseline="-25000" dirty="0">
                <a:latin typeface="Comic Sans MS" pitchFamily="66" charset="0"/>
              </a:rPr>
              <a:t>k,beam1</a:t>
            </a:r>
            <a:r>
              <a:rPr lang="en-US" sz="2400" dirty="0">
                <a:latin typeface="Comic Sans MS" pitchFamily="66" charset="0"/>
              </a:rPr>
              <a:t>=E</a:t>
            </a:r>
            <a:r>
              <a:rPr lang="en-US" sz="2400" baseline="-25000" dirty="0">
                <a:latin typeface="Comic Sans MS" pitchFamily="66" charset="0"/>
              </a:rPr>
              <a:t>k,beam2</a:t>
            </a:r>
            <a:r>
              <a:rPr lang="en-US" sz="2400" dirty="0">
                <a:latin typeface="Comic Sans MS" pitchFamily="66" charset="0"/>
              </a:rPr>
              <a:t>, (B</a:t>
            </a:r>
            <a:r>
              <a:rPr lang="el-GR" sz="2400" dirty="0">
                <a:latin typeface="Comic Sans MS" pitchFamily="66" charset="0"/>
              </a:rPr>
              <a:t>ρ</a:t>
            </a:r>
            <a:r>
              <a:rPr lang="en-US" sz="2400" dirty="0">
                <a:latin typeface="Comic Sans MS" pitchFamily="66" charset="0"/>
              </a:rPr>
              <a:t>)</a:t>
            </a:r>
            <a:r>
              <a:rPr lang="en-US" sz="2400" baseline="-25000" dirty="0">
                <a:latin typeface="Comic Sans MS" pitchFamily="66" charset="0"/>
              </a:rPr>
              <a:t>beam1</a:t>
            </a:r>
            <a:r>
              <a:rPr lang="en-US" sz="2400" dirty="0">
                <a:latin typeface="Comic Sans MS" pitchFamily="66" charset="0"/>
              </a:rPr>
              <a:t>=(B</a:t>
            </a:r>
            <a:r>
              <a:rPr lang="el-GR" sz="2400" dirty="0">
                <a:latin typeface="Comic Sans MS" pitchFamily="66" charset="0"/>
              </a:rPr>
              <a:t>ρ</a:t>
            </a:r>
            <a:r>
              <a:rPr lang="en-US" sz="2400" dirty="0">
                <a:latin typeface="Comic Sans MS" pitchFamily="66" charset="0"/>
              </a:rPr>
              <a:t>)</a:t>
            </a:r>
            <a:r>
              <a:rPr lang="en-US" sz="2400" baseline="-25000" dirty="0">
                <a:latin typeface="Comic Sans MS" pitchFamily="66" charset="0"/>
              </a:rPr>
              <a:t>beam2</a:t>
            </a:r>
          </a:p>
          <a:p>
            <a:r>
              <a:rPr lang="en-US" sz="2400" baseline="-25000" dirty="0">
                <a:latin typeface="Comic Sans MS" pitchFamily="66" charset="0"/>
              </a:rPr>
              <a:t> </a:t>
            </a:r>
            <a:r>
              <a:rPr lang="en-US" sz="2400" dirty="0">
                <a:latin typeface="Comic Sans MS" pitchFamily="66" charset="0"/>
              </a:rPr>
              <a:t>Common elements: BV</a:t>
            </a:r>
            <a:r>
              <a:rPr lang="en-US" sz="2400" baseline="-25000" dirty="0">
                <a:latin typeface="Comic Sans MS" pitchFamily="66" charset="0"/>
              </a:rPr>
              <a:t>1</a:t>
            </a:r>
            <a:r>
              <a:rPr lang="en-US" sz="2400" dirty="0">
                <a:latin typeface="Comic Sans MS" pitchFamily="66" charset="0"/>
              </a:rPr>
              <a:t> B</a:t>
            </a:r>
            <a:r>
              <a:rPr lang="en-US" sz="2400" baseline="-25000" dirty="0">
                <a:latin typeface="Comic Sans MS" pitchFamily="66" charset="0"/>
              </a:rPr>
              <a:t>1</a:t>
            </a:r>
            <a:r>
              <a:rPr lang="en-US" sz="2400" dirty="0">
                <a:latin typeface="Comic Sans MS" pitchFamily="66" charset="0"/>
              </a:rPr>
              <a:t>=B</a:t>
            </a:r>
            <a:r>
              <a:rPr lang="en-US" sz="2400" baseline="-25000" dirty="0">
                <a:latin typeface="Comic Sans MS" pitchFamily="66" charset="0"/>
              </a:rPr>
              <a:t>2</a:t>
            </a:r>
            <a:r>
              <a:rPr lang="en-US" sz="2400" dirty="0">
                <a:latin typeface="Comic Sans MS" pitchFamily="66" charset="0"/>
              </a:rPr>
              <a:t>, QFF(1-3) </a:t>
            </a:r>
            <a:r>
              <a:rPr lang="en-US" sz="2400" dirty="0" smtClean="0">
                <a:latin typeface="Comic Sans MS" pitchFamily="66" charset="0"/>
              </a:rPr>
              <a:t>K</a:t>
            </a:r>
            <a:r>
              <a:rPr lang="en-US" sz="2400" baseline="-25000" dirty="0" smtClean="0">
                <a:latin typeface="Comic Sans MS" pitchFamily="66" charset="0"/>
              </a:rPr>
              <a:t>QFF,1</a:t>
            </a:r>
            <a:r>
              <a:rPr lang="en-US" sz="2400" dirty="0" smtClean="0">
                <a:latin typeface="Comic Sans MS" pitchFamily="66" charset="0"/>
              </a:rPr>
              <a:t>=K</a:t>
            </a:r>
            <a:r>
              <a:rPr lang="en-US" sz="2400" baseline="-25000" dirty="0" smtClean="0">
                <a:latin typeface="Comic Sans MS" pitchFamily="66" charset="0"/>
              </a:rPr>
              <a:t>QFF,2</a:t>
            </a:r>
          </a:p>
          <a:p>
            <a:r>
              <a:rPr lang="en-US" sz="2400" baseline="-25000" dirty="0">
                <a:latin typeface="Comic Sans MS" pitchFamily="66" charset="0"/>
              </a:rPr>
              <a:t> </a:t>
            </a:r>
            <a:r>
              <a:rPr lang="en-US" sz="2400" dirty="0" smtClean="0">
                <a:latin typeface="Comic Sans MS" pitchFamily="66" charset="0"/>
              </a:rPr>
              <a:t>  </a:t>
            </a:r>
            <a:r>
              <a:rPr lang="en-US" sz="2400" dirty="0" err="1" smtClean="0">
                <a:solidFill>
                  <a:srgbClr val="002060"/>
                </a:solidFill>
                <a:latin typeface="Comic Sans MS" pitchFamily="66" charset="0"/>
              </a:rPr>
              <a:t>O.Kozlov</a:t>
            </a:r>
            <a:r>
              <a:rPr lang="en-US" sz="2400" dirty="0" smtClean="0">
                <a:solidFill>
                  <a:srgbClr val="002060"/>
                </a:solidFill>
                <a:latin typeface="Comic Sans MS" pitchFamily="66" charset="0"/>
              </a:rPr>
              <a:t> simulations</a:t>
            </a:r>
            <a:endParaRPr lang="en-US" sz="2400" baseline="-25000" dirty="0">
              <a:solidFill>
                <a:srgbClr val="002060"/>
              </a:solidFill>
              <a:latin typeface="Comic Sans MS" pitchFamily="66" charset="0"/>
            </a:endParaRPr>
          </a:p>
          <a:p>
            <a:r>
              <a:rPr lang="en-US" sz="2400" baseline="-25000" dirty="0">
                <a:latin typeface="Comic Sans MS" pitchFamily="66" charset="0"/>
              </a:rPr>
              <a:t>  </a:t>
            </a:r>
            <a:endParaRPr lang="ru-RU" sz="2400" baseline="-25000" dirty="0">
              <a:latin typeface="Comic Sans MS" pitchFamily="66" charset="0"/>
            </a:endParaRPr>
          </a:p>
        </p:txBody>
      </p:sp>
      <p:pic>
        <p:nvPicPr>
          <p:cNvPr id="9" name="Рисунок 8" descr="pp_op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6880" y="1165483"/>
            <a:ext cx="6644640" cy="3593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56023" y="1863635"/>
            <a:ext cx="1871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>
                <a:latin typeface="Comic Sans MS" pitchFamily="66" charset="0"/>
              </a:rPr>
              <a:t>β</a:t>
            </a:r>
            <a:r>
              <a:rPr lang="en-US" sz="2400">
                <a:latin typeface="Comic Sans MS" pitchFamily="66" charset="0"/>
              </a:rPr>
              <a:t> –function,</a:t>
            </a:r>
          </a:p>
          <a:p>
            <a:r>
              <a:rPr lang="el-GR" sz="2400">
                <a:latin typeface="Comic Sans MS" pitchFamily="66" charset="0"/>
              </a:rPr>
              <a:t>β</a:t>
            </a:r>
            <a:r>
              <a:rPr lang="en-US" sz="2400">
                <a:latin typeface="Comic Sans MS" pitchFamily="66" charset="0"/>
              </a:rPr>
              <a:t>*=0.7m</a:t>
            </a:r>
            <a:endParaRPr lang="ru-RU" sz="240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056878"/>
      </p:ext>
    </p:extLst>
  </p:cSld>
  <p:clrMapOvr>
    <a:masterClrMapping/>
  </p:clrMapOvr>
  <p:transition advTm="2859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568B535-E23A-428E-84BB-7DEE1721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995" y="6354736"/>
            <a:ext cx="2057400" cy="365125"/>
          </a:xfrm>
        </p:spPr>
        <p:txBody>
          <a:bodyPr/>
          <a:lstStyle/>
          <a:p>
            <a:fld id="{A6B2AAC6-AE75-4B62-8331-BFABE6043061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C39AB40-1669-4FD9-A03F-93EC91E5E739}"/>
              </a:ext>
            </a:extLst>
          </p:cNvPr>
          <p:cNvGrpSpPr/>
          <p:nvPr/>
        </p:nvGrpSpPr>
        <p:grpSpPr>
          <a:xfrm>
            <a:off x="1588908" y="6215177"/>
            <a:ext cx="9014184" cy="629101"/>
            <a:chOff x="56955" y="6012224"/>
            <a:chExt cx="9014184" cy="629101"/>
          </a:xfrm>
        </p:grpSpPr>
        <p:cxnSp>
          <p:nvCxnSpPr>
            <p:cNvPr id="5" name="Straight Connector 5">
              <a:extLst>
                <a:ext uri="{FF2B5EF4-FFF2-40B4-BE49-F238E27FC236}">
                  <a16:creationId xmlns:a16="http://schemas.microsoft.com/office/drawing/2014/main" id="{946A6E1C-4A3F-4DA9-94F6-44CCCB4C1741}"/>
                </a:ext>
              </a:extLst>
            </p:cNvPr>
            <p:cNvCxnSpPr/>
            <p:nvPr/>
          </p:nvCxnSpPr>
          <p:spPr bwMode="auto">
            <a:xfrm>
              <a:off x="757092" y="6296461"/>
              <a:ext cx="7810499" cy="1588"/>
            </a:xfrm>
            <a:prstGeom prst="line">
              <a:avLst/>
            </a:prstGeom>
            <a:ln cap="flat">
              <a:gradFill flip="none" rotWithShape="1">
                <a:gsLst>
                  <a:gs pos="0">
                    <a:srgbClr val="3366FF"/>
                  </a:gs>
                  <a:gs pos="100000">
                    <a:srgbClr val="FFFFFF"/>
                  </a:gs>
                </a:gsLst>
                <a:path path="rect">
                  <a:fillToRect l="100000" t="100000"/>
                </a:path>
                <a:tileRect r="-100000" b="-100000"/>
              </a:gra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7" descr="NICA-Logo_4c">
              <a:extLst>
                <a:ext uri="{FF2B5EF4-FFF2-40B4-BE49-F238E27FC236}">
                  <a16:creationId xmlns:a16="http://schemas.microsoft.com/office/drawing/2014/main" id="{78ACB71E-E7BE-4546-A611-047A62D8A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7591" y="6193347"/>
              <a:ext cx="503548" cy="249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1A82FC-49D1-47D8-B576-DB65A5032357}"/>
                </a:ext>
              </a:extLst>
            </p:cNvPr>
            <p:cNvSpPr txBox="1"/>
            <p:nvPr/>
          </p:nvSpPr>
          <p:spPr>
            <a:xfrm>
              <a:off x="427467" y="6056550"/>
              <a:ext cx="717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66"/>
                  </a:solidFill>
                </a:rPr>
                <a:t>      </a:t>
              </a:r>
              <a:r>
                <a:rPr lang="en-US" sz="1600" b="1" dirty="0">
                  <a:solidFill>
                    <a:srgbClr val="000066"/>
                  </a:solidFill>
                </a:rPr>
                <a:t>Igor </a:t>
              </a:r>
              <a:r>
                <a:rPr lang="en-US" sz="1600" b="1" dirty="0" err="1">
                  <a:solidFill>
                    <a:srgbClr val="000066"/>
                  </a:solidFill>
                </a:rPr>
                <a:t>Meshkov</a:t>
              </a:r>
              <a:r>
                <a:rPr lang="en-US" sz="1600" b="1" dirty="0">
                  <a:solidFill>
                    <a:srgbClr val="000066"/>
                  </a:solidFill>
                </a:rPr>
                <a:t>       Optimum Luminosity of Proton-Ion </a:t>
              </a:r>
              <a:r>
                <a:rPr lang="en-US" sz="1600" b="1" dirty="0" smtClean="0">
                  <a:solidFill>
                    <a:srgbClr val="000066"/>
                  </a:solidFill>
                </a:rPr>
                <a:t>Collider, PEPAN v.50,#6,2019 (in print)</a:t>
              </a:r>
              <a:endParaRPr lang="ru-RU" sz="1600" dirty="0">
                <a:solidFill>
                  <a:srgbClr val="000066"/>
                </a:solidFill>
              </a:endParaRPr>
            </a:p>
          </p:txBody>
        </p:sp>
        <p:pic>
          <p:nvPicPr>
            <p:cNvPr id="10" name="Picture 4" descr="JINR">
              <a:extLst>
                <a:ext uri="{FF2B5EF4-FFF2-40B4-BE49-F238E27FC236}">
                  <a16:creationId xmlns:a16="http://schemas.microsoft.com/office/drawing/2014/main" id="{DF4A262A-25D1-4EC8-8EBA-5015942DDF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55" y="6012224"/>
              <a:ext cx="675783" cy="627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Rectangle 7">
            <a:extLst>
              <a:ext uri="{FF2B5EF4-FFF2-40B4-BE49-F238E27FC236}">
                <a16:creationId xmlns:a16="http://schemas.microsoft.com/office/drawing/2014/main" id="{95476282-E407-4D68-B801-36CA90951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4757" y="436701"/>
            <a:ext cx="8625525" cy="1355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4000"/>
              </a:lnSpc>
              <a:defRPr/>
            </a:pPr>
            <a:r>
              <a:rPr kumimoji="1" lang="en-US" sz="2400" b="1" dirty="0">
                <a:solidFill>
                  <a:srgbClr val="0000CC"/>
                </a:solidFill>
                <a:cs typeface="Arial" pitchFamily="34" charset="0"/>
              </a:rPr>
              <a:t>Proton-Proton Mode: 2 IP, but (!) Luminosity for 1 IP</a:t>
            </a:r>
          </a:p>
          <a:p>
            <a:pPr eaLnBrk="0" hangingPunct="0">
              <a:lnSpc>
                <a:spcPct val="114000"/>
              </a:lnSpc>
              <a:defRPr/>
            </a:pPr>
            <a:r>
              <a:rPr kumimoji="1" lang="en-US" altLang="ru-RU" sz="2400" b="1" dirty="0">
                <a:solidFill>
                  <a:srgbClr val="0000CC"/>
                </a:solidFill>
                <a:cs typeface="Arial" pitchFamily="34" charset="0"/>
                <a:sym typeface="Apple Chancery"/>
              </a:rPr>
              <a:t>														SPD only!</a:t>
            </a:r>
            <a:endParaRPr lang="en-US" altLang="ru-RU" sz="2400" b="1" dirty="0">
              <a:solidFill>
                <a:srgbClr val="0000CC"/>
              </a:solidFill>
              <a:sym typeface="Apple Chancery"/>
            </a:endParaRP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/>
          </p:nvPr>
        </p:nvGraphicFramePr>
        <p:xfrm>
          <a:off x="4631663" y="3421121"/>
          <a:ext cx="5911353" cy="3058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Mathcad" r:id="rId5" imgW="4657680" imgH="2409840" progId="Mathcad">
                  <p:embed/>
                </p:oleObj>
              </mc:Choice>
              <mc:Fallback>
                <p:oleObj name="Mathcad" r:id="rId5" imgW="4657680" imgH="2409840" progId="Mathcad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31663" y="3421121"/>
                        <a:ext cx="5911353" cy="3058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7">
            <a:extLst>
              <a:ext uri="{FF2B5EF4-FFF2-40B4-BE49-F238E27FC236}">
                <a16:creationId xmlns:a16="http://schemas.microsoft.com/office/drawing/2014/main" id="{95476282-E407-4D68-B801-36CA90951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606" y="1689768"/>
            <a:ext cx="2761574" cy="177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4000"/>
              </a:lnSpc>
              <a:defRPr/>
            </a:pPr>
            <a:r>
              <a:rPr kumimoji="1" lang="en-US" sz="2400" b="1" dirty="0">
                <a:solidFill>
                  <a:srgbClr val="0000CC"/>
                </a:solidFill>
                <a:cs typeface="Arial" pitchFamily="34" charset="0"/>
              </a:rPr>
              <a:t>Luminosity for 1 IP and </a:t>
            </a:r>
          </a:p>
          <a:p>
            <a:pPr algn="ctr" eaLnBrk="0" hangingPunct="0">
              <a:lnSpc>
                <a:spcPct val="114000"/>
              </a:lnSpc>
              <a:defRPr/>
            </a:pPr>
            <a:r>
              <a:rPr kumimoji="1" lang="en-US" sz="2400" b="1" dirty="0">
                <a:solidFill>
                  <a:srgbClr val="0000CC"/>
                </a:solidFill>
                <a:cs typeface="Arial" pitchFamily="34" charset="0"/>
              </a:rPr>
              <a:t>N</a:t>
            </a:r>
            <a:r>
              <a:rPr lang="en-US" sz="2400" b="1" baseline="-25000" dirty="0">
                <a:solidFill>
                  <a:srgbClr val="0000CC"/>
                </a:solidFill>
                <a:cs typeface="Times New Roman" panose="02020603050405020304" pitchFamily="18" charset="0"/>
              </a:rPr>
              <a:t>p </a:t>
            </a:r>
            <a:r>
              <a:rPr kumimoji="1" lang="en-US" sz="2400" b="1" dirty="0">
                <a:solidFill>
                  <a:srgbClr val="0000CC"/>
                </a:solidFill>
                <a:cs typeface="Arial" pitchFamily="34" charset="0"/>
              </a:rPr>
              <a:t>is proton number per bunch </a:t>
            </a: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95476282-E407-4D68-B801-36CA90951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993" y="3483392"/>
            <a:ext cx="2726574" cy="135537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4000"/>
              </a:lnSpc>
              <a:defRPr/>
            </a:pPr>
            <a:r>
              <a:rPr kumimoji="1" lang="en-US" sz="2400" b="1" dirty="0">
                <a:solidFill>
                  <a:srgbClr val="0000CC"/>
                </a:solidFill>
                <a:cs typeface="Arial" pitchFamily="34" charset="0"/>
                <a:sym typeface="Symbol" panose="05050102010706020507" pitchFamily="18" charset="2"/>
              </a:rPr>
              <a:t>Q</a:t>
            </a:r>
            <a:r>
              <a:rPr lang="en-US" sz="2400" b="1" baseline="-25000" dirty="0">
                <a:solidFill>
                  <a:srgbClr val="0000CC"/>
                </a:solidFill>
                <a:cs typeface="Times New Roman" panose="02020603050405020304" pitchFamily="18" charset="0"/>
              </a:rPr>
              <a:t>1 = 0.05</a:t>
            </a:r>
            <a:endParaRPr kumimoji="1" lang="en-US" sz="2400" b="1" dirty="0">
              <a:solidFill>
                <a:srgbClr val="0000CC"/>
              </a:solidFill>
              <a:cs typeface="Arial" pitchFamily="34" charset="0"/>
              <a:sym typeface="Symbol" panose="05050102010706020507" pitchFamily="18" charset="2"/>
            </a:endParaRPr>
          </a:p>
          <a:p>
            <a:pPr algn="ctr" eaLnBrk="0" hangingPunct="0">
              <a:lnSpc>
                <a:spcPct val="114000"/>
              </a:lnSpc>
              <a:defRPr/>
            </a:pPr>
            <a:r>
              <a:rPr kumimoji="1" lang="en-US" sz="2400" b="1" dirty="0">
                <a:solidFill>
                  <a:srgbClr val="0000CC"/>
                </a:solidFill>
                <a:cs typeface="Arial" pitchFamily="34" charset="0"/>
                <a:sym typeface="Symbol" panose="05050102010706020507" pitchFamily="18" charset="2"/>
              </a:rPr>
              <a:t>Q</a:t>
            </a:r>
            <a:r>
              <a:rPr lang="en-US" sz="2400" b="1" baseline="-25000" dirty="0">
                <a:solidFill>
                  <a:srgbClr val="0000CC"/>
                </a:solidFill>
                <a:cs typeface="Times New Roman" panose="02020603050405020304" pitchFamily="18" charset="0"/>
              </a:rPr>
              <a:t>2 </a:t>
            </a:r>
            <a:r>
              <a:rPr kumimoji="1" lang="en-US" sz="2400" b="1" dirty="0">
                <a:solidFill>
                  <a:srgbClr val="0000CC"/>
                </a:solidFill>
                <a:cs typeface="Arial" pitchFamily="34" charset="0"/>
              </a:rPr>
              <a:t> = </a:t>
            </a:r>
            <a:r>
              <a:rPr kumimoji="1" lang="en-US" sz="2400" b="1" dirty="0">
                <a:solidFill>
                  <a:srgbClr val="0000CC"/>
                </a:solidFill>
                <a:cs typeface="Arial" pitchFamily="34" charset="0"/>
                <a:sym typeface="Symbol" panose="05050102010706020507" pitchFamily="18" charset="2"/>
              </a:rPr>
              <a:t>q +  = 0.05</a:t>
            </a:r>
          </a:p>
          <a:p>
            <a:pPr algn="ctr" eaLnBrk="0" hangingPunct="0">
              <a:lnSpc>
                <a:spcPct val="114000"/>
              </a:lnSpc>
              <a:defRPr/>
            </a:pPr>
            <a:r>
              <a:rPr kumimoji="1" lang="en-US" sz="2400" b="1" dirty="0">
                <a:solidFill>
                  <a:srgbClr val="0000CC"/>
                </a:solidFill>
                <a:cs typeface="Arial" pitchFamily="34" charset="0"/>
                <a:sym typeface="Symbol" panose="05050102010706020507" pitchFamily="18" charset="2"/>
              </a:rPr>
              <a:t> = 1.1 *mm*</a:t>
            </a:r>
            <a:r>
              <a:rPr kumimoji="1" lang="en-US" sz="2400" b="1" dirty="0" err="1">
                <a:solidFill>
                  <a:srgbClr val="0000CC"/>
                </a:solidFill>
                <a:cs typeface="Arial" pitchFamily="34" charset="0"/>
                <a:sym typeface="Symbol" panose="05050102010706020507" pitchFamily="18" charset="2"/>
              </a:rPr>
              <a:t>mrad</a:t>
            </a:r>
            <a:r>
              <a:rPr kumimoji="1" lang="en-US" sz="2400" b="1" dirty="0">
                <a:solidFill>
                  <a:srgbClr val="0000CC"/>
                </a:solidFill>
                <a:cs typeface="Arial" pitchFamily="34" charset="0"/>
              </a:rPr>
              <a:t>      </a:t>
            </a:r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/>
          </p:nvPr>
        </p:nvGraphicFramePr>
        <p:xfrm>
          <a:off x="1737751" y="947874"/>
          <a:ext cx="4241155" cy="251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Mathcad" r:id="rId7" imgW="3743280" imgH="2219400" progId="Mathcad">
                  <p:embed/>
                </p:oleObj>
              </mc:Choice>
              <mc:Fallback>
                <p:oleObj name="Mathcad" r:id="rId7" imgW="3743280" imgH="2219400" progId="Mathcad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37751" y="947874"/>
                        <a:ext cx="4241155" cy="2514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-759809" y="4884397"/>
            <a:ext cx="5122641" cy="1470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LUMINOSITY 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Bunch intensity</a:t>
            </a:r>
            <a:r>
              <a:rPr lang="ru-RU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b="1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=10</a:t>
            </a:r>
            <a:r>
              <a:rPr lang="en-US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Proton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intensity in 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ring</a:t>
            </a:r>
            <a:r>
              <a:rPr lang="ru-RU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N=2.2×10</a:t>
            </a:r>
            <a:r>
              <a:rPr lang="en-US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144589" y="4888984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L=10</a:t>
            </a:r>
            <a:r>
              <a:rPr lang="en-US" b="1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32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cm</a:t>
            </a:r>
            <a:r>
              <a:rPr lang="en-US" b="1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-2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b="1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5453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C4C8982-DA2F-40D0-B11A-5A3F2892A7E0}"/>
              </a:ext>
            </a:extLst>
          </p:cNvPr>
          <p:cNvSpPr/>
          <p:nvPr/>
        </p:nvSpPr>
        <p:spPr>
          <a:xfrm>
            <a:off x="3064186" y="138839"/>
            <a:ext cx="5382692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LUMINOSITY OF COLLIDING PROTON BEAMS</a:t>
            </a:r>
            <a:endParaRPr lang="ru-RU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1080A5-E2BA-43EE-808F-74D6C6493B6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77" y="533086"/>
            <a:ext cx="4475224" cy="322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3C6FE2-27DB-435D-9B1F-13AF7FCA2DF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989" y="603963"/>
            <a:ext cx="5313680" cy="31134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58BA220-C840-45EE-9397-1DF85CE7C888}"/>
              </a:ext>
            </a:extLst>
          </p:cNvPr>
          <p:cNvSpPr/>
          <p:nvPr/>
        </p:nvSpPr>
        <p:spPr>
          <a:xfrm>
            <a:off x="2707532" y="3691236"/>
            <a:ext cx="6096000" cy="3731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I.N.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Meshkov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simulations at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Q+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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=0,05,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=1,1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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mm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lang="en-US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mrad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930358" y="4064415"/>
            <a:ext cx="6096000" cy="18819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one  IP,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second IP  both colliding beams are deflected by  </a:t>
            </a:r>
            <a:r>
              <a:rPr lang="en-US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horisontal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correctors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L=5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32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cm</a:t>
            </a:r>
            <a:r>
              <a:rPr lang="en-US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-2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-1</a:t>
            </a:r>
            <a:endParaRPr lang="en-US" b="1" baseline="30000" dirty="0">
              <a:solidFill>
                <a:srgbClr val="C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Bunch intensity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b="1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=2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11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6" name="Picture 9" descr="NICA_header_bl-wh.t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"/>
            <a:ext cx="9144000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2064084" y="0"/>
            <a:ext cx="8146716" cy="917576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0000CC"/>
                </a:solidFill>
                <a:ea typeface="+mj-ea"/>
                <a:cs typeface="+mj-cs"/>
              </a:rPr>
              <a:t> </a:t>
            </a:r>
            <a:r>
              <a:rPr lang="en-US" sz="3600" b="1" dirty="0">
                <a:solidFill>
                  <a:srgbClr val="0000CC"/>
                </a:solidFill>
                <a:latin typeface="Comic Sans MS" pitchFamily="66" charset="0"/>
                <a:ea typeface="+mj-ea"/>
                <a:cs typeface="+mj-cs"/>
              </a:rPr>
              <a:t>beam1</a:t>
            </a:r>
            <a:r>
              <a:rPr lang="en-US" sz="3600" b="1" dirty="0">
                <a:solidFill>
                  <a:srgbClr val="0000CC"/>
                </a:solidFill>
                <a:latin typeface="Comic Sans MS" pitchFamily="66" charset="0"/>
                <a:ea typeface="+mj-ea"/>
                <a:cs typeface="+mj-cs"/>
                <a:sym typeface="Symbol"/>
              </a:rPr>
              <a:t></a:t>
            </a:r>
            <a:r>
              <a:rPr lang="en-US" sz="3600" b="1" dirty="0">
                <a:solidFill>
                  <a:srgbClr val="0000CC"/>
                </a:solidFill>
                <a:latin typeface="Comic Sans MS" pitchFamily="66" charset="0"/>
                <a:ea typeface="+mj-ea"/>
                <a:cs typeface="+mj-cs"/>
              </a:rPr>
              <a:t>beam2</a:t>
            </a:r>
            <a:r>
              <a:rPr lang="en-US" sz="3600" b="1" dirty="0">
                <a:solidFill>
                  <a:srgbClr val="0000CC"/>
                </a:solidFill>
                <a:ea typeface="+mj-ea"/>
                <a:cs typeface="+mj-cs"/>
              </a:rPr>
              <a:t> (</a:t>
            </a:r>
            <a:r>
              <a:rPr lang="en-US" sz="3600" b="1" dirty="0" err="1">
                <a:solidFill>
                  <a:srgbClr val="0000CC"/>
                </a:solidFill>
                <a:latin typeface="Comic Sans MS" pitchFamily="66" charset="0"/>
                <a:ea typeface="+mj-ea"/>
                <a:cs typeface="+mj-cs"/>
              </a:rPr>
              <a:t>pD</a:t>
            </a:r>
            <a:r>
              <a:rPr lang="en-US" sz="3600" b="1" dirty="0" smtClean="0">
                <a:solidFill>
                  <a:srgbClr val="0000CC"/>
                </a:solidFill>
                <a:latin typeface="Comic Sans MS" pitchFamily="66" charset="0"/>
                <a:ea typeface="+mj-ea"/>
                <a:cs typeface="+mj-cs"/>
              </a:rPr>
              <a:t>)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 smtClean="0">
                <a:solidFill>
                  <a:srgbClr val="0000CC"/>
                </a:solidFill>
                <a:latin typeface="Comic Sans MS" pitchFamily="66" charset="0"/>
                <a:ea typeface="+mj-ea"/>
                <a:cs typeface="+mj-cs"/>
              </a:rPr>
              <a:t>Optics</a:t>
            </a:r>
            <a:endParaRPr lang="ru-RU" sz="3600" b="1" dirty="0">
              <a:solidFill>
                <a:srgbClr val="0000CC"/>
              </a:solidFill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584" y="1196752"/>
            <a:ext cx="76328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</a:p>
          <a:p>
            <a:r>
              <a:rPr lang="ru-RU" dirty="0"/>
              <a:t>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379DF-C391-43B0-B124-C50AA8C8FCB0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7" name="Рисунок 6" descr="pd_op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1192" y="1157244"/>
            <a:ext cx="6644831" cy="36398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56023" y="1863635"/>
            <a:ext cx="1871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latin typeface="Comic Sans MS" pitchFamily="66" charset="0"/>
              </a:rPr>
              <a:t>β</a:t>
            </a:r>
            <a:r>
              <a:rPr lang="en-US" sz="2400" dirty="0">
                <a:latin typeface="Comic Sans MS" pitchFamily="66" charset="0"/>
              </a:rPr>
              <a:t> –function,</a:t>
            </a:r>
          </a:p>
          <a:p>
            <a:r>
              <a:rPr lang="el-GR" sz="2400" dirty="0">
                <a:latin typeface="Comic Sans MS" pitchFamily="66" charset="0"/>
              </a:rPr>
              <a:t>β</a:t>
            </a:r>
            <a:r>
              <a:rPr lang="en-US" sz="2400" dirty="0">
                <a:latin typeface="Comic Sans MS" pitchFamily="66" charset="0"/>
              </a:rPr>
              <a:t>*=3m</a:t>
            </a:r>
            <a:endParaRPr lang="ru-RU" sz="2400" dirty="0"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1" y="4672786"/>
            <a:ext cx="914399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itchFamily="66" charset="0"/>
              </a:rPr>
              <a:t>For (</a:t>
            </a:r>
            <a:r>
              <a:rPr lang="en-US" sz="2400" dirty="0" err="1">
                <a:latin typeface="Comic Sans MS" pitchFamily="66" charset="0"/>
              </a:rPr>
              <a:t>pD</a:t>
            </a:r>
            <a:r>
              <a:rPr lang="en-US" sz="2400" dirty="0">
                <a:latin typeface="Comic Sans MS" pitchFamily="66" charset="0"/>
              </a:rPr>
              <a:t>) beams: </a:t>
            </a:r>
            <a:r>
              <a:rPr lang="en-US" sz="2400" dirty="0" err="1">
                <a:latin typeface="Comic Sans MS" pitchFamily="66" charset="0"/>
              </a:rPr>
              <a:t>E</a:t>
            </a:r>
            <a:r>
              <a:rPr lang="en-US" sz="2400" baseline="-25000" dirty="0" err="1">
                <a:latin typeface="Comic Sans MS" pitchFamily="66" charset="0"/>
              </a:rPr>
              <a:t>k,p</a:t>
            </a:r>
            <a:r>
              <a:rPr lang="en-US" sz="2400" dirty="0">
                <a:latin typeface="Comic Sans MS" pitchFamily="66" charset="0"/>
              </a:rPr>
              <a:t>=</a:t>
            </a:r>
            <a:r>
              <a:rPr lang="en-US" sz="2400" dirty="0" err="1">
                <a:latin typeface="Comic Sans MS" pitchFamily="66" charset="0"/>
              </a:rPr>
              <a:t>E</a:t>
            </a:r>
            <a:r>
              <a:rPr lang="en-US" sz="2400" baseline="-25000" dirty="0" err="1">
                <a:latin typeface="Comic Sans MS" pitchFamily="66" charset="0"/>
              </a:rPr>
              <a:t>k,D</a:t>
            </a:r>
            <a:r>
              <a:rPr lang="en-US" sz="2400" dirty="0">
                <a:latin typeface="Comic Sans MS" pitchFamily="66" charset="0"/>
              </a:rPr>
              <a:t> per </a:t>
            </a:r>
            <a:r>
              <a:rPr lang="en-US" sz="2400" dirty="0" err="1">
                <a:latin typeface="Comic Sans MS" pitchFamily="66" charset="0"/>
              </a:rPr>
              <a:t>amu</a:t>
            </a:r>
            <a:r>
              <a:rPr lang="en-US" sz="2400" dirty="0">
                <a:latin typeface="Comic Sans MS" pitchFamily="66" charset="0"/>
              </a:rPr>
              <a:t> (v</a:t>
            </a:r>
            <a:r>
              <a:rPr lang="en-US" sz="2400" baseline="-25000" dirty="0">
                <a:latin typeface="Comic Sans MS" pitchFamily="66" charset="0"/>
              </a:rPr>
              <a:t>1</a:t>
            </a:r>
            <a:r>
              <a:rPr lang="en-US" sz="2400" dirty="0">
                <a:latin typeface="Comic Sans MS" pitchFamily="66" charset="0"/>
              </a:rPr>
              <a:t>=v</a:t>
            </a:r>
            <a:r>
              <a:rPr lang="en-US" sz="2400" baseline="-25000" dirty="0">
                <a:latin typeface="Comic Sans MS" pitchFamily="66" charset="0"/>
              </a:rPr>
              <a:t>2</a:t>
            </a:r>
            <a:r>
              <a:rPr lang="en-US" sz="2400" dirty="0">
                <a:latin typeface="Comic Sans MS" pitchFamily="66" charset="0"/>
              </a:rPr>
              <a:t>), (B</a:t>
            </a:r>
            <a:r>
              <a:rPr lang="el-GR" sz="2400" dirty="0">
                <a:latin typeface="Comic Sans MS" pitchFamily="66" charset="0"/>
              </a:rPr>
              <a:t>ρ</a:t>
            </a:r>
            <a:r>
              <a:rPr lang="en-US" sz="2400" dirty="0">
                <a:latin typeface="Comic Sans MS" pitchFamily="66" charset="0"/>
              </a:rPr>
              <a:t>)</a:t>
            </a:r>
            <a:r>
              <a:rPr lang="en-US" sz="2400" baseline="-25000" dirty="0">
                <a:latin typeface="Comic Sans MS" pitchFamily="66" charset="0"/>
              </a:rPr>
              <a:t>D</a:t>
            </a:r>
            <a:r>
              <a:rPr lang="en-US" sz="2400" dirty="0">
                <a:latin typeface="Comic Sans MS" pitchFamily="66" charset="0"/>
              </a:rPr>
              <a:t>=2(B</a:t>
            </a:r>
            <a:r>
              <a:rPr lang="el-GR" sz="2400" dirty="0">
                <a:latin typeface="Comic Sans MS" pitchFamily="66" charset="0"/>
              </a:rPr>
              <a:t>ρ</a:t>
            </a:r>
            <a:r>
              <a:rPr lang="en-US" sz="2400" dirty="0">
                <a:latin typeface="Comic Sans MS" pitchFamily="66" charset="0"/>
              </a:rPr>
              <a:t>)</a:t>
            </a:r>
            <a:r>
              <a:rPr lang="en-US" sz="2400" baseline="-25000" dirty="0">
                <a:latin typeface="Comic Sans MS" pitchFamily="66" charset="0"/>
              </a:rPr>
              <a:t>p </a:t>
            </a:r>
            <a:r>
              <a:rPr lang="en-US" sz="2400" dirty="0">
                <a:latin typeface="Comic Sans MS" pitchFamily="66" charset="0"/>
              </a:rPr>
              <a:t> </a:t>
            </a:r>
          </a:p>
          <a:p>
            <a:r>
              <a:rPr lang="en-US" sz="2400" dirty="0">
                <a:latin typeface="Comic Sans MS" pitchFamily="66" charset="0"/>
              </a:rPr>
              <a:t>Common elements: BV</a:t>
            </a:r>
            <a:r>
              <a:rPr lang="en-US" sz="2400" baseline="-25000" dirty="0">
                <a:latin typeface="Comic Sans MS" pitchFamily="66" charset="0"/>
              </a:rPr>
              <a:t>1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smtClean="0">
                <a:latin typeface="Comic Sans MS" pitchFamily="66" charset="0"/>
              </a:rPr>
              <a:t> </a:t>
            </a:r>
            <a:endParaRPr lang="en-US" sz="2400" dirty="0">
              <a:latin typeface="Comic Sans MS" pitchFamily="66" charset="0"/>
            </a:endParaRPr>
          </a:p>
          <a:p>
            <a:r>
              <a:rPr lang="en-US" sz="2400" dirty="0" err="1">
                <a:latin typeface="Comic Sans MS" pitchFamily="66" charset="0"/>
              </a:rPr>
              <a:t>Separarte</a:t>
            </a:r>
            <a:r>
              <a:rPr lang="en-US" sz="2400" dirty="0">
                <a:latin typeface="Comic Sans MS" pitchFamily="66" charset="0"/>
              </a:rPr>
              <a:t> elements: BV</a:t>
            </a:r>
            <a:r>
              <a:rPr lang="en-US" sz="2400" baseline="-25000" dirty="0">
                <a:latin typeface="Comic Sans MS" pitchFamily="66" charset="0"/>
              </a:rPr>
              <a:t>2,</a:t>
            </a:r>
            <a:r>
              <a:rPr lang="en-US" sz="2400" dirty="0">
                <a:latin typeface="Comic Sans MS" pitchFamily="66" charset="0"/>
              </a:rPr>
              <a:t> QFF-quadrupoles</a:t>
            </a:r>
          </a:p>
          <a:p>
            <a:r>
              <a:rPr lang="en-US" sz="2400" dirty="0">
                <a:latin typeface="Comic Sans MS" pitchFamily="66" charset="0"/>
              </a:rPr>
              <a:t>Additional </a:t>
            </a:r>
            <a:r>
              <a:rPr lang="en-US" sz="2400" dirty="0" err="1">
                <a:latin typeface="Comic Sans MS" pitchFamily="66" charset="0"/>
              </a:rPr>
              <a:t>Vert.dipole</a:t>
            </a:r>
            <a:r>
              <a:rPr lang="en-US" sz="2400" dirty="0">
                <a:latin typeface="Comic Sans MS" pitchFamily="66" charset="0"/>
              </a:rPr>
              <a:t> corrector for p (or D) beam in [BV</a:t>
            </a:r>
            <a:r>
              <a:rPr lang="en-US" sz="2400" baseline="-25000" dirty="0">
                <a:latin typeface="Comic Sans MS" pitchFamily="66" charset="0"/>
              </a:rPr>
              <a:t>1</a:t>
            </a:r>
            <a:r>
              <a:rPr lang="en-US" sz="2400" dirty="0">
                <a:latin typeface="Comic Sans MS" pitchFamily="66" charset="0"/>
              </a:rPr>
              <a:t>-BV</a:t>
            </a:r>
            <a:r>
              <a:rPr lang="en-US" sz="2400" baseline="-25000" dirty="0">
                <a:latin typeface="Comic Sans MS" pitchFamily="66" charset="0"/>
              </a:rPr>
              <a:t>2</a:t>
            </a:r>
            <a:r>
              <a:rPr lang="en-US" sz="2400" dirty="0" smtClean="0">
                <a:latin typeface="Comic Sans MS" pitchFamily="66" charset="0"/>
              </a:rPr>
              <a:t>]</a:t>
            </a:r>
          </a:p>
          <a:p>
            <a:r>
              <a:rPr lang="en-US" sz="2400" dirty="0" smtClean="0">
                <a:solidFill>
                  <a:srgbClr val="002060"/>
                </a:solidFill>
                <a:latin typeface="Comic Sans MS" pitchFamily="66" charset="0"/>
              </a:rPr>
              <a:t>O. </a:t>
            </a:r>
            <a:r>
              <a:rPr lang="en-US" sz="2400" dirty="0" err="1" smtClean="0">
                <a:solidFill>
                  <a:srgbClr val="002060"/>
                </a:solidFill>
                <a:latin typeface="Comic Sans MS" pitchFamily="66" charset="0"/>
              </a:rPr>
              <a:t>Kozlov</a:t>
            </a:r>
            <a:r>
              <a:rPr lang="en-US" sz="2400" dirty="0" smtClean="0">
                <a:solidFill>
                  <a:srgbClr val="002060"/>
                </a:solidFill>
                <a:latin typeface="Comic Sans MS" pitchFamily="66" charset="0"/>
              </a:rPr>
              <a:t> proposal and simulations</a:t>
            </a:r>
            <a:endParaRPr lang="en-US" sz="2400" dirty="0">
              <a:solidFill>
                <a:srgbClr val="002060"/>
              </a:solidFill>
              <a:latin typeface="Comic Sans MS" pitchFamily="66" charset="0"/>
            </a:endParaRPr>
          </a:p>
          <a:p>
            <a:r>
              <a:rPr lang="en-US" sz="2400" baseline="-25000" dirty="0">
                <a:latin typeface="Comic Sans MS" pitchFamily="66" charset="0"/>
              </a:rPr>
              <a:t>  </a:t>
            </a:r>
            <a:endParaRPr lang="ru-RU" sz="2400" baseline="-250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527663"/>
      </p:ext>
    </p:extLst>
  </p:cSld>
  <p:clrMapOvr>
    <a:masterClrMapping/>
  </p:clrMapOvr>
  <p:transition advTm="2859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568B535-E23A-428E-84BB-7DEE1721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995" y="6354736"/>
            <a:ext cx="2057400" cy="365125"/>
          </a:xfrm>
        </p:spPr>
        <p:txBody>
          <a:bodyPr/>
          <a:lstStyle/>
          <a:p>
            <a:fld id="{A6B2AAC6-AE75-4B62-8331-BFABE6043061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C39AB40-1669-4FD9-A03F-93EC91E5E739}"/>
              </a:ext>
            </a:extLst>
          </p:cNvPr>
          <p:cNvGrpSpPr/>
          <p:nvPr/>
        </p:nvGrpSpPr>
        <p:grpSpPr>
          <a:xfrm>
            <a:off x="1588908" y="6215177"/>
            <a:ext cx="9014184" cy="644241"/>
            <a:chOff x="56955" y="6012224"/>
            <a:chExt cx="9014184" cy="644241"/>
          </a:xfrm>
        </p:grpSpPr>
        <p:cxnSp>
          <p:nvCxnSpPr>
            <p:cNvPr id="5" name="Straight Connector 5">
              <a:extLst>
                <a:ext uri="{FF2B5EF4-FFF2-40B4-BE49-F238E27FC236}">
                  <a16:creationId xmlns:a16="http://schemas.microsoft.com/office/drawing/2014/main" id="{946A6E1C-4A3F-4DA9-94F6-44CCCB4C1741}"/>
                </a:ext>
              </a:extLst>
            </p:cNvPr>
            <p:cNvCxnSpPr/>
            <p:nvPr/>
          </p:nvCxnSpPr>
          <p:spPr bwMode="auto">
            <a:xfrm>
              <a:off x="757092" y="6296461"/>
              <a:ext cx="7810499" cy="1588"/>
            </a:xfrm>
            <a:prstGeom prst="line">
              <a:avLst/>
            </a:prstGeom>
            <a:ln cap="flat">
              <a:gradFill flip="none" rotWithShape="1">
                <a:gsLst>
                  <a:gs pos="0">
                    <a:srgbClr val="3366FF"/>
                  </a:gs>
                  <a:gs pos="100000">
                    <a:srgbClr val="FFFFFF"/>
                  </a:gs>
                </a:gsLst>
                <a:path path="rect">
                  <a:fillToRect l="100000" t="100000"/>
                </a:path>
                <a:tileRect r="-100000" b="-100000"/>
              </a:gra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7" descr="NICA-Logo_4c">
              <a:extLst>
                <a:ext uri="{FF2B5EF4-FFF2-40B4-BE49-F238E27FC236}">
                  <a16:creationId xmlns:a16="http://schemas.microsoft.com/office/drawing/2014/main" id="{78ACB71E-E7BE-4546-A611-047A62D8A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7591" y="6193347"/>
              <a:ext cx="503548" cy="249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1A82FC-49D1-47D8-B576-DB65A5032357}"/>
                </a:ext>
              </a:extLst>
            </p:cNvPr>
            <p:cNvSpPr txBox="1"/>
            <p:nvPr/>
          </p:nvSpPr>
          <p:spPr>
            <a:xfrm>
              <a:off x="1008668" y="6317911"/>
              <a:ext cx="71737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66"/>
                  </a:solidFill>
                </a:rPr>
                <a:t>I.N. </a:t>
              </a:r>
              <a:r>
                <a:rPr lang="en-US" sz="1600" dirty="0" err="1" smtClean="0">
                  <a:solidFill>
                    <a:srgbClr val="000066"/>
                  </a:solidFill>
                </a:rPr>
                <a:t>Meshkov</a:t>
              </a:r>
              <a:r>
                <a:rPr lang="en-US" sz="1600" dirty="0" smtClean="0">
                  <a:solidFill>
                    <a:srgbClr val="000066"/>
                  </a:solidFill>
                </a:rPr>
                <a:t> simulations</a:t>
              </a:r>
              <a:endParaRPr lang="ru-RU" sz="1600" dirty="0">
                <a:solidFill>
                  <a:srgbClr val="000066"/>
                </a:solidFill>
              </a:endParaRPr>
            </a:p>
          </p:txBody>
        </p:sp>
        <p:pic>
          <p:nvPicPr>
            <p:cNvPr id="10" name="Picture 4" descr="JINR">
              <a:extLst>
                <a:ext uri="{FF2B5EF4-FFF2-40B4-BE49-F238E27FC236}">
                  <a16:creationId xmlns:a16="http://schemas.microsoft.com/office/drawing/2014/main" id="{DF4A262A-25D1-4EC8-8EBA-5015942DDF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55" y="6012224"/>
              <a:ext cx="675783" cy="627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Rectangle 7">
            <a:extLst>
              <a:ext uri="{FF2B5EF4-FFF2-40B4-BE49-F238E27FC236}">
                <a16:creationId xmlns:a16="http://schemas.microsoft.com/office/drawing/2014/main" id="{95476282-E407-4D68-B801-36CA90951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4757" y="436700"/>
            <a:ext cx="8625525" cy="513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4000"/>
              </a:lnSpc>
              <a:defRPr/>
            </a:pPr>
            <a:r>
              <a:rPr kumimoji="1" lang="en-US" sz="2400" b="1" dirty="0">
                <a:solidFill>
                  <a:srgbClr val="0000CC"/>
                </a:solidFill>
                <a:cs typeface="Arial" pitchFamily="34" charset="0"/>
              </a:rPr>
              <a:t>Deuteron-Proton Mode: 2 IP, but (!) Luminosity for 1 IP</a:t>
            </a:r>
            <a:endParaRPr lang="en-US" altLang="ru-RU" sz="2400" b="1" dirty="0">
              <a:solidFill>
                <a:srgbClr val="0000CC"/>
              </a:solidFill>
              <a:sym typeface="Apple Chancery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95476282-E407-4D68-B801-36CA90951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605" y="1163513"/>
            <a:ext cx="3030985" cy="2197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4000"/>
              </a:lnSpc>
              <a:defRPr/>
            </a:pPr>
            <a:r>
              <a:rPr kumimoji="1" lang="en-US" sz="2400" b="1" dirty="0">
                <a:solidFill>
                  <a:srgbClr val="0000CC"/>
                </a:solidFill>
                <a:cs typeface="Arial" pitchFamily="34" charset="0"/>
              </a:rPr>
              <a:t>Luminosity for 1 IP and </a:t>
            </a:r>
          </a:p>
          <a:p>
            <a:pPr algn="ctr" eaLnBrk="0" hangingPunct="0">
              <a:lnSpc>
                <a:spcPct val="114000"/>
              </a:lnSpc>
              <a:defRPr/>
            </a:pPr>
            <a:r>
              <a:rPr kumimoji="1" lang="en-US" sz="2400" b="1" dirty="0" err="1">
                <a:solidFill>
                  <a:srgbClr val="0000CC"/>
                </a:solidFill>
                <a:cs typeface="Arial" pitchFamily="34" charset="0"/>
              </a:rPr>
              <a:t>N</a:t>
            </a:r>
            <a:r>
              <a:rPr lang="en-US" sz="2400" b="1" baseline="-25000" dirty="0" err="1">
                <a:solidFill>
                  <a:srgbClr val="0000CC"/>
                </a:solidFill>
                <a:cs typeface="Times New Roman" panose="02020603050405020304" pitchFamily="18" charset="0"/>
              </a:rPr>
              <a:t>d</a:t>
            </a:r>
            <a:r>
              <a:rPr lang="en-US" sz="2400" b="1" baseline="-25000" dirty="0">
                <a:solidFill>
                  <a:srgbClr val="0000CC"/>
                </a:solidFill>
                <a:cs typeface="Times New Roman" panose="02020603050405020304" pitchFamily="18" charset="0"/>
              </a:rPr>
              <a:t> </a:t>
            </a:r>
            <a:r>
              <a:rPr kumimoji="1" lang="en-US" sz="2400" b="1" dirty="0">
                <a:solidFill>
                  <a:srgbClr val="0000CC"/>
                </a:solidFill>
                <a:cs typeface="Arial" pitchFamily="34" charset="0"/>
              </a:rPr>
              <a:t> and N</a:t>
            </a:r>
            <a:r>
              <a:rPr lang="en-US" sz="2400" b="1" baseline="-25000" dirty="0">
                <a:solidFill>
                  <a:srgbClr val="0000CC"/>
                </a:solidFill>
                <a:cs typeface="Times New Roman" panose="02020603050405020304" pitchFamily="18" charset="0"/>
              </a:rPr>
              <a:t>p</a:t>
            </a:r>
            <a:r>
              <a:rPr kumimoji="1" lang="en-US" sz="2400" b="1" dirty="0">
                <a:solidFill>
                  <a:srgbClr val="0000CC"/>
                </a:solidFill>
                <a:cs typeface="Arial" pitchFamily="34" charset="0"/>
              </a:rPr>
              <a:t>  are particle number per bunch 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95476282-E407-4D68-B801-36CA90951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6799" y="4577375"/>
            <a:ext cx="2726574" cy="135537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4000"/>
              </a:lnSpc>
              <a:defRPr/>
            </a:pPr>
            <a:r>
              <a:rPr kumimoji="1" lang="en-US" sz="2400" b="1" dirty="0">
                <a:solidFill>
                  <a:srgbClr val="0000CC"/>
                </a:solidFill>
                <a:cs typeface="Arial" pitchFamily="34" charset="0"/>
                <a:sym typeface="Symbol" panose="05050102010706020507" pitchFamily="18" charset="2"/>
              </a:rPr>
              <a:t>Q</a:t>
            </a:r>
            <a:r>
              <a:rPr lang="en-US" sz="2400" b="1" baseline="-25000" dirty="0">
                <a:solidFill>
                  <a:srgbClr val="0000CC"/>
                </a:solidFill>
                <a:cs typeface="Times New Roman" panose="02020603050405020304" pitchFamily="18" charset="0"/>
              </a:rPr>
              <a:t>1 = 0.05</a:t>
            </a:r>
            <a:endParaRPr kumimoji="1" lang="en-US" sz="2400" b="1" dirty="0">
              <a:solidFill>
                <a:srgbClr val="0000CC"/>
              </a:solidFill>
              <a:cs typeface="Arial" pitchFamily="34" charset="0"/>
              <a:sym typeface="Symbol" panose="05050102010706020507" pitchFamily="18" charset="2"/>
            </a:endParaRPr>
          </a:p>
          <a:p>
            <a:pPr algn="ctr" eaLnBrk="0" hangingPunct="0">
              <a:lnSpc>
                <a:spcPct val="114000"/>
              </a:lnSpc>
              <a:defRPr/>
            </a:pPr>
            <a:r>
              <a:rPr kumimoji="1" lang="en-US" sz="2400" b="1" dirty="0">
                <a:solidFill>
                  <a:srgbClr val="0000CC"/>
                </a:solidFill>
                <a:cs typeface="Arial" pitchFamily="34" charset="0"/>
                <a:sym typeface="Symbol" panose="05050102010706020507" pitchFamily="18" charset="2"/>
              </a:rPr>
              <a:t>Q</a:t>
            </a:r>
            <a:r>
              <a:rPr lang="en-US" sz="2400" b="1" baseline="-25000" dirty="0">
                <a:solidFill>
                  <a:srgbClr val="0000CC"/>
                </a:solidFill>
                <a:cs typeface="Times New Roman" panose="02020603050405020304" pitchFamily="18" charset="0"/>
              </a:rPr>
              <a:t>2 </a:t>
            </a:r>
            <a:r>
              <a:rPr kumimoji="1" lang="en-US" sz="2400" b="1" dirty="0">
                <a:solidFill>
                  <a:srgbClr val="0000CC"/>
                </a:solidFill>
                <a:cs typeface="Arial" pitchFamily="34" charset="0"/>
              </a:rPr>
              <a:t> = </a:t>
            </a:r>
            <a:r>
              <a:rPr kumimoji="1" lang="en-US" sz="2400" b="1" dirty="0">
                <a:solidFill>
                  <a:srgbClr val="0000CC"/>
                </a:solidFill>
                <a:cs typeface="Arial" pitchFamily="34" charset="0"/>
                <a:sym typeface="Symbol" panose="05050102010706020507" pitchFamily="18" charset="2"/>
              </a:rPr>
              <a:t>q +  = 0.05</a:t>
            </a:r>
          </a:p>
          <a:p>
            <a:pPr algn="ctr" eaLnBrk="0" hangingPunct="0">
              <a:lnSpc>
                <a:spcPct val="114000"/>
              </a:lnSpc>
              <a:defRPr/>
            </a:pPr>
            <a:r>
              <a:rPr kumimoji="1" lang="en-US" sz="2400" b="1" dirty="0">
                <a:solidFill>
                  <a:srgbClr val="0000CC"/>
                </a:solidFill>
                <a:cs typeface="Arial" pitchFamily="34" charset="0"/>
                <a:sym typeface="Symbol" panose="05050102010706020507" pitchFamily="18" charset="2"/>
              </a:rPr>
              <a:t> = 1.1 *mm*</a:t>
            </a:r>
            <a:r>
              <a:rPr kumimoji="1" lang="en-US" sz="2400" b="1" dirty="0" err="1">
                <a:solidFill>
                  <a:srgbClr val="0000CC"/>
                </a:solidFill>
                <a:cs typeface="Arial" pitchFamily="34" charset="0"/>
                <a:sym typeface="Symbol" panose="05050102010706020507" pitchFamily="18" charset="2"/>
              </a:rPr>
              <a:t>mrad</a:t>
            </a:r>
            <a:r>
              <a:rPr kumimoji="1" lang="en-US" sz="2400" b="1" dirty="0">
                <a:solidFill>
                  <a:srgbClr val="0000CC"/>
                </a:solidFill>
                <a:cs typeface="Arial" pitchFamily="34" charset="0"/>
              </a:rPr>
              <a:t>     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051544" y="32977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dirty="0">
                <a:latin typeface="Comic Sans MS" pitchFamily="66" charset="0"/>
              </a:rPr>
              <a:t>β</a:t>
            </a:r>
            <a:r>
              <a:rPr lang="en-US" dirty="0">
                <a:latin typeface="Comic Sans MS" pitchFamily="66" charset="0"/>
              </a:rPr>
              <a:t> –function,</a:t>
            </a:r>
          </a:p>
          <a:p>
            <a:r>
              <a:rPr lang="el-GR" dirty="0">
                <a:latin typeface="Comic Sans MS" pitchFamily="66" charset="0"/>
              </a:rPr>
              <a:t>β</a:t>
            </a:r>
            <a:r>
              <a:rPr lang="en-US" dirty="0" smtClean="0">
                <a:latin typeface="Comic Sans MS" pitchFamily="66" charset="0"/>
              </a:rPr>
              <a:t>*=3m</a:t>
            </a:r>
            <a:endParaRPr lang="ru-RU" dirty="0">
              <a:latin typeface="Comic Sans MS" pitchFamily="66" charset="0"/>
            </a:endParaRPr>
          </a:p>
        </p:txBody>
      </p:sp>
      <p:graphicFrame>
        <p:nvGraphicFramePr>
          <p:cNvPr id="17" name="Объект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6495"/>
              </p:ext>
            </p:extLst>
          </p:nvPr>
        </p:nvGraphicFramePr>
        <p:xfrm>
          <a:off x="5742493" y="4015023"/>
          <a:ext cx="3971925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Mathcad" r:id="rId5" imgW="3971880" imgH="1962000" progId="Mathcad">
                  <p:embed/>
                </p:oleObj>
              </mc:Choice>
              <mc:Fallback>
                <p:oleObj name="Mathcad" r:id="rId5" imgW="3971880" imgH="1962000" progId="Mathcad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42493" y="4015023"/>
                        <a:ext cx="3971925" cy="196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906519"/>
              </p:ext>
            </p:extLst>
          </p:nvPr>
        </p:nvGraphicFramePr>
        <p:xfrm>
          <a:off x="1118102" y="1614667"/>
          <a:ext cx="3143250" cy="260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Mathcad" r:id="rId7" imgW="3143160" imgH="2610000" progId="Mathcad">
                  <p:embed/>
                </p:oleObj>
              </mc:Choice>
              <mc:Fallback>
                <p:oleObj name="Mathcad" r:id="rId7" imgW="3143160" imgH="2610000" progId="Mathcad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18102" y="1614667"/>
                        <a:ext cx="3143250" cy="260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8346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D3CFDC8-BBB0-4BE2-9347-AB131605B59F}"/>
              </a:ext>
            </a:extLst>
          </p:cNvPr>
          <p:cNvSpPr/>
          <p:nvPr/>
        </p:nvSpPr>
        <p:spPr>
          <a:xfrm>
            <a:off x="3048000" y="97661"/>
            <a:ext cx="6096000" cy="6704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PROTON INJECTION   FROM NUCLOTRON TO COLLIDER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B30BE86-0B93-4889-B9CF-33D7EDB473ED}"/>
              </a:ext>
            </a:extLst>
          </p:cNvPr>
          <p:cNvSpPr/>
          <p:nvPr/>
        </p:nvSpPr>
        <p:spPr>
          <a:xfrm>
            <a:off x="2043997" y="670231"/>
            <a:ext cx="3337452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Proton intensity in collider ring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EA82DF-EBB1-42AF-B602-D920DEF89815}"/>
              </a:ext>
            </a:extLst>
          </p:cNvPr>
          <p:cNvSpPr/>
          <p:nvPr/>
        </p:nvSpPr>
        <p:spPr>
          <a:xfrm>
            <a:off x="3163534" y="999724"/>
            <a:ext cx="1098378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N=2×10</a:t>
            </a:r>
            <a:r>
              <a:rPr lang="en-US" b="1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698EF76-BD54-467B-AE01-DF8FEFEA795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60723" y="1606586"/>
          <a:ext cx="5217268" cy="36448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6426">
                  <a:extLst>
                    <a:ext uri="{9D8B030D-6E8A-4147-A177-3AD203B41FA5}">
                      <a16:colId xmlns:a16="http://schemas.microsoft.com/office/drawing/2014/main" val="2689761842"/>
                    </a:ext>
                  </a:extLst>
                </a:gridCol>
                <a:gridCol w="1000243">
                  <a:extLst>
                    <a:ext uri="{9D8B030D-6E8A-4147-A177-3AD203B41FA5}">
                      <a16:colId xmlns:a16="http://schemas.microsoft.com/office/drawing/2014/main" val="498284546"/>
                    </a:ext>
                  </a:extLst>
                </a:gridCol>
                <a:gridCol w="1355864">
                  <a:extLst>
                    <a:ext uri="{9D8B030D-6E8A-4147-A177-3AD203B41FA5}">
                      <a16:colId xmlns:a16="http://schemas.microsoft.com/office/drawing/2014/main" val="3468701366"/>
                    </a:ext>
                  </a:extLst>
                </a:gridCol>
                <a:gridCol w="1304735">
                  <a:extLst>
                    <a:ext uri="{9D8B030D-6E8A-4147-A177-3AD203B41FA5}">
                      <a16:colId xmlns:a16="http://schemas.microsoft.com/office/drawing/2014/main" val="3838033802"/>
                    </a:ext>
                  </a:extLst>
                </a:gridCol>
              </a:tblGrid>
              <a:tr h="5730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</a:t>
                      </a:r>
                      <a:r>
                        <a:rPr lang="en-US" sz="1800" baseline="-25000">
                          <a:effectLst/>
                        </a:rPr>
                        <a:t>k</a:t>
                      </a:r>
                      <a:r>
                        <a:rPr lang="en-US" sz="1800">
                          <a:effectLst/>
                        </a:rPr>
                        <a:t>, GeV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4.5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970948"/>
                  </a:ext>
                </a:extLst>
              </a:tr>
              <a:tr h="7798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sym typeface="Symbol" panose="05050102010706020507" pitchFamily="18" charset="2"/>
                        </a:rPr>
                        <a:t></a:t>
                      </a:r>
                      <a:r>
                        <a:rPr lang="en-US" sz="1800" baseline="-25000">
                          <a:effectLst/>
                        </a:rPr>
                        <a:t>long</a:t>
                      </a:r>
                      <a:r>
                        <a:rPr lang="en-US" sz="1800">
                          <a:effectLst/>
                        </a:rPr>
                        <a:t>=</a:t>
                      </a:r>
                      <a:r>
                        <a:rPr lang="ru-RU" sz="1800">
                          <a:effectLst/>
                          <a:sym typeface="Symbol" panose="05050102010706020507" pitchFamily="18" charset="2"/>
                        </a:rPr>
                        <a:t></a:t>
                      </a:r>
                      <a:r>
                        <a:rPr lang="en-US" sz="1800" baseline="-25000">
                          <a:effectLst/>
                        </a:rPr>
                        <a:t>s</a:t>
                      </a:r>
                      <a:r>
                        <a:rPr lang="ru-RU" sz="1800">
                          <a:effectLst/>
                          <a:sym typeface="Symbol" panose="05050102010706020507" pitchFamily="18" charset="2"/>
                        </a:rPr>
                        <a:t></a:t>
                      </a:r>
                      <a:r>
                        <a:rPr lang="en-US" sz="1800" baseline="-25000">
                          <a:effectLst/>
                        </a:rPr>
                        <a:t>p</a:t>
                      </a:r>
                      <a:r>
                        <a:rPr lang="en-US" sz="1800">
                          <a:effectLst/>
                        </a:rPr>
                        <a:t>, m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1,2×</a:t>
                      </a:r>
                      <a:r>
                        <a:rPr lang="ru-RU" sz="1800">
                          <a:effectLst/>
                        </a:rPr>
                        <a:t>10</a:t>
                      </a:r>
                      <a:r>
                        <a:rPr lang="ru-RU" sz="1800" baseline="30000">
                          <a:effectLst/>
                        </a:rPr>
                        <a:t>-2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5×</a:t>
                      </a:r>
                      <a:r>
                        <a:rPr lang="ru-RU" sz="1800">
                          <a:effectLst/>
                        </a:rPr>
                        <a:t>10</a:t>
                      </a:r>
                      <a:r>
                        <a:rPr lang="ru-RU" sz="1800" baseline="30000">
                          <a:effectLst/>
                        </a:rPr>
                        <a:t>-3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3.6×</a:t>
                      </a:r>
                      <a:r>
                        <a:rPr lang="ru-RU" sz="1800">
                          <a:effectLst/>
                        </a:rPr>
                        <a:t>10</a:t>
                      </a:r>
                      <a:r>
                        <a:rPr lang="ru-RU" sz="1800" baseline="30000">
                          <a:effectLst/>
                        </a:rPr>
                        <a:t>-</a:t>
                      </a:r>
                      <a:r>
                        <a:rPr lang="en-US" sz="1800" baseline="30000">
                          <a:effectLst/>
                        </a:rPr>
                        <a:t>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4940156"/>
                  </a:ext>
                </a:extLst>
              </a:tr>
              <a:tr h="5730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sym typeface="Symbol" panose="05050102010706020507" pitchFamily="18" charset="2"/>
                        </a:rPr>
                        <a:t></a:t>
                      </a:r>
                      <a:r>
                        <a:rPr lang="en-US" sz="1800" baseline="-25000">
                          <a:effectLst/>
                        </a:rPr>
                        <a:t>s</a:t>
                      </a:r>
                      <a:r>
                        <a:rPr lang="en-US" sz="1800">
                          <a:effectLst/>
                        </a:rPr>
                        <a:t>, m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6427473"/>
                  </a:ext>
                </a:extLst>
              </a:tr>
              <a:tr h="5730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sym typeface="Symbol" panose="05050102010706020507" pitchFamily="18" charset="2"/>
                        </a:rPr>
                        <a:t></a:t>
                      </a:r>
                      <a:r>
                        <a:rPr lang="en-US" sz="1800" baseline="-25000">
                          <a:effectLst/>
                        </a:rPr>
                        <a:t>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1,2×</a:t>
                      </a:r>
                      <a:r>
                        <a:rPr lang="ru-RU" sz="1800">
                          <a:effectLst/>
                        </a:rPr>
                        <a:t>10</a:t>
                      </a:r>
                      <a:r>
                        <a:rPr lang="ru-RU" sz="1800" baseline="30000">
                          <a:effectLst/>
                        </a:rPr>
                        <a:t>-3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5×</a:t>
                      </a:r>
                      <a:r>
                        <a:rPr lang="ru-RU" sz="1800" dirty="0">
                          <a:effectLst/>
                        </a:rPr>
                        <a:t>10</a:t>
                      </a:r>
                      <a:r>
                        <a:rPr lang="ru-RU" sz="1800" baseline="30000" dirty="0">
                          <a:effectLst/>
                        </a:rPr>
                        <a:t>-4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3.6×</a:t>
                      </a:r>
                      <a:r>
                        <a:rPr lang="ru-RU" sz="1800">
                          <a:effectLst/>
                        </a:rPr>
                        <a:t>10</a:t>
                      </a:r>
                      <a:r>
                        <a:rPr lang="ru-RU" sz="1800" baseline="30000">
                          <a:effectLst/>
                        </a:rPr>
                        <a:t>-</a:t>
                      </a:r>
                      <a:r>
                        <a:rPr lang="en-US" sz="1800" baseline="30000">
                          <a:effectLst/>
                        </a:rPr>
                        <a:t>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3583125"/>
                  </a:ext>
                </a:extLst>
              </a:tr>
              <a:tr h="5730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sym typeface="Symbol" panose="05050102010706020507" pitchFamily="18" charset="2"/>
                        </a:rPr>
                        <a:t></a:t>
                      </a:r>
                      <a:r>
                        <a:rPr lang="en-US" sz="1800">
                          <a:effectLst/>
                        </a:rPr>
                        <a:t>, </a:t>
                      </a:r>
                      <a:r>
                        <a:rPr lang="ru-RU" sz="1400">
                          <a:effectLst/>
                          <a:sym typeface="Symbol" panose="05050102010706020507" pitchFamily="18" charset="2"/>
                        </a:rPr>
                        <a:t></a:t>
                      </a:r>
                      <a:r>
                        <a:rPr lang="ru-RU" sz="1400">
                          <a:effectLst/>
                        </a:rPr>
                        <a:t>×mm×mrad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0,7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8961160"/>
                  </a:ext>
                </a:extLst>
              </a:tr>
              <a:tr h="5730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B, T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0,24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0,6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0,85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4480520"/>
                  </a:ext>
                </a:extLst>
              </a:tr>
            </a:tbl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DB25B0C-B699-4051-B123-808EE0F678C2}"/>
              </a:ext>
            </a:extLst>
          </p:cNvPr>
          <p:cNvSpPr/>
          <p:nvPr/>
        </p:nvSpPr>
        <p:spPr>
          <a:xfrm>
            <a:off x="664723" y="1329216"/>
            <a:ext cx="6096000" cy="516474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Proton  bunch intensity at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Nuclotron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injection in collider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=5×10</a:t>
            </a:r>
            <a:r>
              <a:rPr lang="ru-RU" b="1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Proton repetition frequency at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Nuclotron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injection in  two collider rings  at  kinetic energy 2-5 GeV (B=0.4-1T,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dB/</a:t>
            </a:r>
            <a:r>
              <a:rPr lang="en-US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dt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=0.8T/s,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t=1 sec- time between end of one cycle and start of new cycle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)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f=0.5-0.3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Hz</a:t>
            </a:r>
            <a:endParaRPr lang="ru-RU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Time, required for Collider proton injection at kinetic energy 2 GeV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b="1" baseline="-25000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inj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=1600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Normalized  rms longitudinal emittance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</a:t>
            </a:r>
            <a:r>
              <a:rPr lang="en-US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b="1" baseline="-25000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=2×10</a:t>
            </a:r>
            <a:r>
              <a:rPr lang="en-US" b="1" baseline="30000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-2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Normalized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rms transverse emittance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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×</a:t>
            </a:r>
            <a:r>
              <a:rPr lang="ru-RU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mm×mrad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903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0988BD-B048-4635-A98B-5125E24762AD}"/>
              </a:ext>
            </a:extLst>
          </p:cNvPr>
          <p:cNvSpPr/>
          <p:nvPr/>
        </p:nvSpPr>
        <p:spPr>
          <a:xfrm>
            <a:off x="2976736" y="158294"/>
            <a:ext cx="598561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ELECTRON COOLING OF PROTON 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BEAMS AT COSY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73" y="506737"/>
            <a:ext cx="5207999" cy="62495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061" y="951218"/>
            <a:ext cx="6517687" cy="250377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374105" y="3454991"/>
            <a:ext cx="6096000" cy="39173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COSY experiment 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=2.78, </a:t>
            </a:r>
            <a:r>
              <a:rPr lang="en-US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=1.66 GeV, </a:t>
            </a:r>
            <a:r>
              <a:rPr lang="en-US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=907 MeV,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Longitudinal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cooling time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lang="en-US" b="1" baseline="-25000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cool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=18,6 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Transverse cooling time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lang="en-US" b="1" baseline="-25000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cool-h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=132 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lang="en-US" b="1" baseline="-25000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cool-v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=182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1100" b="1" dirty="0">
              <a:solidFill>
                <a:srgbClr val="00206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1100" b="1" dirty="0" smtClean="0">
              <a:solidFill>
                <a:srgbClr val="00206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1100" b="1" dirty="0" smtClean="0">
              <a:solidFill>
                <a:srgbClr val="00206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071355" y="3859219"/>
            <a:ext cx="1021498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I=0,62 A</a:t>
            </a:r>
          </a:p>
        </p:txBody>
      </p:sp>
    </p:spTree>
    <p:extLst>
      <p:ext uri="{BB962C8B-B14F-4D97-AF65-F5344CB8AC3E}">
        <p14:creationId xmlns:p14="http://schemas.microsoft.com/office/powerpoint/2010/main" val="99876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0988BD-B048-4635-A98B-5125E24762AD}"/>
              </a:ext>
            </a:extLst>
          </p:cNvPr>
          <p:cNvSpPr/>
          <p:nvPr/>
        </p:nvSpPr>
        <p:spPr>
          <a:xfrm>
            <a:off x="3498320" y="158294"/>
            <a:ext cx="4942442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ELECTRON COOLING OF PROTON BEAMS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146BC849-9327-4293-A08E-1D9D202596DA}"/>
              </a:ext>
            </a:extLst>
          </p:cNvPr>
          <p:cNvGraphicFramePr/>
          <p:nvPr>
            <p:extLst/>
          </p:nvPr>
        </p:nvGraphicFramePr>
        <p:xfrm>
          <a:off x="285346" y="584285"/>
          <a:ext cx="5684195" cy="3166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4CFE69C-CA20-4404-A1BA-43E837D38E13}"/>
              </a:ext>
            </a:extLst>
          </p:cNvPr>
          <p:cNvSpPr/>
          <p:nvPr/>
        </p:nvSpPr>
        <p:spPr>
          <a:xfrm>
            <a:off x="577572" y="3559571"/>
            <a:ext cx="5336617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Dependence of cooling time on kinetic proton energy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914189" y="742457"/>
            <a:ext cx="6096000" cy="345370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electron cooling with time about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lang="en-US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cool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=100 s by one order shorter than storage ion time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b="1" baseline="-25000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inj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1600s  permits to form dense proton beam with small emittance and large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betatron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tune shift of 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Q=0,05.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Reduction  by 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times at longitudinal cooling of  normalized 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rms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longitudinal emittance 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inj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</a:t>
            </a:r>
            <a:r>
              <a:rPr lang="en-US" b="1" baseline="-25000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ru-RU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b="1" baseline="-25000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=8</a:t>
            </a:r>
            <a:r>
              <a:rPr lang="en-US" b="1" baseline="30000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400 bunches injected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Nuclotron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</a:t>
            </a:r>
            <a:r>
              <a:rPr lang="en-US" b="1" baseline="-25000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ru-RU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b="1" baseline="-25000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=0,26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 for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22 bunches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 NICA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Longitudinal cooling at storage of proton beam is required</a:t>
            </a:r>
            <a:endParaRPr lang="ru-RU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5325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1652</Words>
  <Application>Microsoft Office PowerPoint</Application>
  <PresentationFormat>Широкоэкранный</PresentationFormat>
  <Paragraphs>272</Paragraphs>
  <Slides>16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Apple Chancery</vt:lpstr>
      <vt:lpstr>Arial</vt:lpstr>
      <vt:lpstr>Calibri</vt:lpstr>
      <vt:lpstr>Calibri Light</vt:lpstr>
      <vt:lpstr>Comic Sans MS</vt:lpstr>
      <vt:lpstr>Symbol</vt:lpstr>
      <vt:lpstr>Times New Roman</vt:lpstr>
      <vt:lpstr>Тема Office</vt:lpstr>
      <vt:lpstr>Mathcad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Евгений</cp:lastModifiedBy>
  <cp:revision>26</cp:revision>
  <dcterms:created xsi:type="dcterms:W3CDTF">2019-05-27T08:36:35Z</dcterms:created>
  <dcterms:modified xsi:type="dcterms:W3CDTF">2019-06-03T17:04:32Z</dcterms:modified>
</cp:coreProperties>
</file>